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0D_1C6DF961.xml" ContentType="application/vnd.ms-powerpoint.comments+xml"/>
  <Override PartName="/ppt/comments/modernComment_105_6418A080.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56" r:id="rId2"/>
    <p:sldId id="257" r:id="rId3"/>
    <p:sldId id="258" r:id="rId4"/>
    <p:sldId id="269" r:id="rId5"/>
    <p:sldId id="259" r:id="rId6"/>
    <p:sldId id="260" r:id="rId7"/>
    <p:sldId id="261" r:id="rId8"/>
    <p:sldId id="262" r:id="rId9"/>
    <p:sldId id="263" r:id="rId10"/>
    <p:sldId id="264" r:id="rId11"/>
    <p:sldId id="265" r:id="rId12"/>
    <p:sldId id="266" r:id="rId13"/>
    <p:sldId id="267" r:id="rId14"/>
    <p:sldId id="268" r:id="rId15"/>
    <p:sldId id="272" r:id="rId16"/>
    <p:sldId id="273" r:id="rId17"/>
    <p:sldId id="274" r:id="rId18"/>
    <p:sldId id="275" r:id="rId19"/>
    <p:sldId id="276" r:id="rId20"/>
    <p:sldId id="277" r:id="rId21"/>
    <p:sldId id="278" r:id="rId22"/>
    <p:sldId id="279" r:id="rId23"/>
    <p:sldId id="280" r:id="rId24"/>
    <p:sldId id="282" r:id="rId25"/>
    <p:sldId id="271" r:id="rId26"/>
    <p:sldId id="270" r:id="rId27"/>
    <p:sldId id="283" r:id="rId28"/>
    <p:sldId id="28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C2B332-1587-6682-4DD4-9E7C2BD40571}" name="WITHAM, Therese (LONDON NORTH WEST UNIVERSITY HEALTHCARE NHS TRUST)" initials="WT(NWUHNT" userId="S::therese.witham@nhs.net::03e185b5-9339-4901-91c9-6d2f3db9944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A2DA"/>
    <a:srgbClr val="853E9A"/>
    <a:srgbClr val="BDFFFD"/>
    <a:srgbClr val="5BFFFB"/>
    <a:srgbClr val="00B8B3"/>
    <a:srgbClr val="FBC5D4"/>
    <a:srgbClr val="F24678"/>
    <a:srgbClr val="005EB8"/>
    <a:srgbClr val="2A90C0"/>
    <a:srgbClr val="F9A5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444" autoAdjust="0"/>
    <p:restoredTop sz="94660"/>
  </p:normalViewPr>
  <p:slideViewPr>
    <p:cSldViewPr>
      <p:cViewPr varScale="1">
        <p:scale>
          <a:sx n="125" d="100"/>
          <a:sy n="125" d="100"/>
        </p:scale>
        <p:origin x="86" y="13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omments/modernComment_105_6418A080.xml><?xml version="1.0" encoding="utf-8"?>
<p188:cmLst xmlns:a="http://schemas.openxmlformats.org/drawingml/2006/main" xmlns:r="http://schemas.openxmlformats.org/officeDocument/2006/relationships" xmlns:p188="http://schemas.microsoft.com/office/powerpoint/2018/8/main">
  <p188:cm id="{D52D1370-C123-41A4-B4A0-19C9A69E8F3D}" authorId="{4BC2B332-1587-6682-4DD4-9E7C2BD40571}" created="2023-03-17T17:27:47.532">
    <ac:deMkLst xmlns:ac="http://schemas.microsoft.com/office/drawing/2013/main/command">
      <pc:docMk xmlns:pc="http://schemas.microsoft.com/office/powerpoint/2013/main/command"/>
      <pc:sldMk xmlns:pc="http://schemas.microsoft.com/office/powerpoint/2013/main/command" cId="1679335552" sldId="261"/>
      <ac:spMk id="2" creationId="{00000000-0000-0000-0000-000000000000}"/>
    </ac:deMkLst>
    <p188:txBody>
      <a:bodyPr/>
      <a:lstStyle/>
      <a:p>
        <a:r>
          <a:rPr lang="en-GB"/>
          <a:t>Slide 7. Second paragraph second sentence moved to end of third paragraph</a:t>
        </a:r>
      </a:p>
    </p188:txBody>
  </p188:cm>
</p188:cmLst>
</file>

<file path=ppt/comments/modernComment_10D_1C6DF961.xml><?xml version="1.0" encoding="utf-8"?>
<p188:cmLst xmlns:a="http://schemas.openxmlformats.org/drawingml/2006/main" xmlns:r="http://schemas.openxmlformats.org/officeDocument/2006/relationships" xmlns:p188="http://schemas.microsoft.com/office/powerpoint/2018/8/main">
  <p188:cm id="{F181ACF8-41AD-4E98-9DAF-BFC0991C378E}" authorId="{4BC2B332-1587-6682-4DD4-9E7C2BD40571}" created="2023-03-17T17:19:18.465">
    <pc:sldMkLst xmlns:pc="http://schemas.microsoft.com/office/powerpoint/2013/main/command">
      <pc:docMk/>
      <pc:sldMk cId="476969313" sldId="269"/>
    </pc:sldMkLst>
    <p188:txBody>
      <a:bodyPr/>
      <a:lstStyle/>
      <a:p>
        <a:r>
          <a:rPr lang="en-GB"/>
          <a:t>Slide 4 point 3. Suggested wording after 'will'        
inform a coordinated and collaborative approach to effectively address health inequalities.</a:t>
        </a:r>
      </a:p>
    </p188:txBody>
  </p188:cm>
  <p188:cm id="{284E7A45-4539-45B0-85AB-07E13B7DD2A1}" authorId="{4BC2B332-1587-6682-4DD4-9E7C2BD40571}" created="2023-03-17T17:24:22.146">
    <pc:sldMkLst xmlns:pc="http://schemas.microsoft.com/office/powerpoint/2013/main/command">
      <pc:docMk/>
      <pc:sldMk cId="476969313" sldId="269"/>
    </pc:sldMkLst>
    <p188:txBody>
      <a:bodyPr/>
      <a:lstStyle/>
      <a:p>
        <a:r>
          <a:rPr lang="en-GB"/>
          <a:t>Slide 4 point 4. Suggested wording: 
Insert after 'that' care is targeted for 'those'
replace 'help' with intervention
Remove 'are receiving the right support'</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7DB39E-C8D0-42BD-BB68-281E18C3AAEE}" type="datetimeFigureOut">
              <a:rPr lang="en-GB" smtClean="0"/>
              <a:t>11/04/2023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1A67A8-FA7D-4D12-BCD0-58DBEFABDF3E}" type="slidenum">
              <a:rPr lang="en-GB" smtClean="0"/>
              <a:t>‹#›</a:t>
            </a:fld>
            <a:endParaRPr lang="en-GB"/>
          </a:p>
        </p:txBody>
      </p:sp>
    </p:spTree>
    <p:extLst>
      <p:ext uri="{BB962C8B-B14F-4D97-AF65-F5344CB8AC3E}">
        <p14:creationId xmlns:p14="http://schemas.microsoft.com/office/powerpoint/2010/main" val="22112451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6BFEC9-5A8C-4817-8B8F-59A3F3EB2ECC}" type="datetimeFigureOut">
              <a:rPr lang="en-GB" smtClean="0"/>
              <a:t>11/04/2023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BD2CB2-BBBF-4505-BB0A-F6BB45720F16}" type="slidenum">
              <a:rPr lang="en-GB" smtClean="0"/>
              <a:t>‹#›</a:t>
            </a:fld>
            <a:endParaRPr lang="en-GB"/>
          </a:p>
        </p:txBody>
      </p:sp>
    </p:spTree>
    <p:extLst>
      <p:ext uri="{BB962C8B-B14F-4D97-AF65-F5344CB8AC3E}">
        <p14:creationId xmlns:p14="http://schemas.microsoft.com/office/powerpoint/2010/main" val="96179528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BD2CB2-BBBF-4505-BB0A-F6BB45720F16}" type="slidenum">
              <a:rPr lang="en-GB" smtClean="0"/>
              <a:t>5</a:t>
            </a:fld>
            <a:endParaRPr lang="en-GB"/>
          </a:p>
        </p:txBody>
      </p:sp>
    </p:spTree>
    <p:extLst>
      <p:ext uri="{BB962C8B-B14F-4D97-AF65-F5344CB8AC3E}">
        <p14:creationId xmlns:p14="http://schemas.microsoft.com/office/powerpoint/2010/main" val="2701933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Strategy approved by ICB in January 23</a:t>
            </a:r>
          </a:p>
          <a:p>
            <a:r>
              <a:rPr lang="en-GB" sz="1200" dirty="0"/>
              <a:t>Use of</a:t>
            </a:r>
            <a:r>
              <a:rPr lang="en-GB" sz="1200" baseline="0" dirty="0"/>
              <a:t> What Good looks like framework to RAG rate the LMNS Trusts system and monitor progress</a:t>
            </a:r>
          </a:p>
          <a:p>
            <a:r>
              <a:rPr lang="en-GB" sz="1200" baseline="0" dirty="0"/>
              <a:t>Quarterly analysis </a:t>
            </a:r>
          </a:p>
          <a:p>
            <a:r>
              <a:rPr lang="en-GB" sz="1200" baseline="0" dirty="0"/>
              <a:t>Task and finish groups to r/v metrics </a:t>
            </a:r>
          </a:p>
          <a:p>
            <a:endParaRPr lang="en-GB" dirty="0"/>
          </a:p>
        </p:txBody>
      </p:sp>
      <p:sp>
        <p:nvSpPr>
          <p:cNvPr id="4" name="Slide Number Placeholder 3"/>
          <p:cNvSpPr>
            <a:spLocks noGrp="1"/>
          </p:cNvSpPr>
          <p:nvPr>
            <p:ph type="sldNum" sz="quarter" idx="10"/>
          </p:nvPr>
        </p:nvSpPr>
        <p:spPr/>
        <p:txBody>
          <a:bodyPr/>
          <a:lstStyle/>
          <a:p>
            <a:fld id="{73BD2CB2-BBBF-4505-BB0A-F6BB45720F16}" type="slidenum">
              <a:rPr lang="en-GB" smtClean="0"/>
              <a:t>22</a:t>
            </a:fld>
            <a:endParaRPr lang="en-GB"/>
          </a:p>
        </p:txBody>
      </p:sp>
    </p:spTree>
    <p:extLst>
      <p:ext uri="{BB962C8B-B14F-4D97-AF65-F5344CB8AC3E}">
        <p14:creationId xmlns:p14="http://schemas.microsoft.com/office/powerpoint/2010/main" val="34219314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NW London ICS)">
    <p:spTree>
      <p:nvGrpSpPr>
        <p:cNvPr id="1" name=""/>
        <p:cNvGrpSpPr/>
        <p:nvPr/>
      </p:nvGrpSpPr>
      <p:grpSpPr>
        <a:xfrm>
          <a:off x="0" y="0"/>
          <a:ext cx="0" cy="0"/>
          <a:chOff x="0" y="0"/>
          <a:chExt cx="0" cy="0"/>
        </a:xfrm>
      </p:grpSpPr>
      <p:sp>
        <p:nvSpPr>
          <p:cNvPr id="7" name="Rectangle 6"/>
          <p:cNvSpPr/>
          <p:nvPr userDrawn="1"/>
        </p:nvSpPr>
        <p:spPr>
          <a:xfrm>
            <a:off x="0" y="1080120"/>
            <a:ext cx="12192000" cy="5805264"/>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p:cNvSpPr>
            <a:spLocks noGrp="1"/>
          </p:cNvSpPr>
          <p:nvPr>
            <p:ph type="ctrTitle"/>
          </p:nvPr>
        </p:nvSpPr>
        <p:spPr>
          <a:xfrm>
            <a:off x="1524000" y="2202483"/>
            <a:ext cx="9144000" cy="2387600"/>
          </a:xfrm>
        </p:spPr>
        <p:txBody>
          <a:bodyPr anchor="b"/>
          <a:lstStyle>
            <a:lvl1pPr algn="ctr">
              <a:defRPr sz="600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24000" y="4682158"/>
            <a:ext cx="9144000" cy="90708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endParaRPr lang="en-GB" dirty="0"/>
          </a:p>
        </p:txBody>
      </p:sp>
      <p:pic>
        <p:nvPicPr>
          <p:cNvPr id="33" name="Picture 32"/>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768408" y="219066"/>
            <a:ext cx="2233639" cy="687273"/>
          </a:xfrm>
          <a:prstGeom prst="rect">
            <a:avLst/>
          </a:prstGeom>
          <a:noFill/>
          <a:ln>
            <a:noFill/>
          </a:ln>
        </p:spPr>
      </p:pic>
    </p:spTree>
    <p:extLst>
      <p:ext uri="{BB962C8B-B14F-4D97-AF65-F5344CB8AC3E}">
        <p14:creationId xmlns:p14="http://schemas.microsoft.com/office/powerpoint/2010/main" val="22420595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tandard slide (NW London ICS)">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989" y="1397238"/>
            <a:ext cx="11386643" cy="44800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E76F84FA-B8EB-462F-97BA-032CB76B4E3A}" type="slidenum">
              <a:rPr lang="en-GB" smtClean="0"/>
              <a:t>‹#›</a:t>
            </a:fld>
            <a:endParaRPr lang="en-GB"/>
          </a:p>
        </p:txBody>
      </p:sp>
      <p:sp>
        <p:nvSpPr>
          <p:cNvPr id="7" name="Rectangle 6"/>
          <p:cNvSpPr/>
          <p:nvPr userDrawn="1"/>
        </p:nvSpPr>
        <p:spPr>
          <a:xfrm>
            <a:off x="0" y="0"/>
            <a:ext cx="12192000" cy="1196752"/>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p:cNvSpPr>
            <a:spLocks noGrp="1"/>
          </p:cNvSpPr>
          <p:nvPr>
            <p:ph type="title" hasCustomPrompt="1"/>
          </p:nvPr>
        </p:nvSpPr>
        <p:spPr>
          <a:xfrm>
            <a:off x="407368" y="326582"/>
            <a:ext cx="11377264" cy="543595"/>
          </a:xfrm>
        </p:spPr>
        <p:txBody>
          <a:bodyPr/>
          <a:lstStyle>
            <a:lvl1pPr>
              <a:defRPr>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3439721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 heading (NW London IC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76F84FA-B8EB-462F-97BA-032CB76B4E3A}" type="slidenum">
              <a:rPr lang="en-GB" smtClean="0"/>
              <a:t>‹#›</a:t>
            </a:fld>
            <a:endParaRPr lang="en-GB"/>
          </a:p>
        </p:txBody>
      </p:sp>
      <p:sp>
        <p:nvSpPr>
          <p:cNvPr id="7" name="Rectangle 6"/>
          <p:cNvSpPr/>
          <p:nvPr userDrawn="1"/>
        </p:nvSpPr>
        <p:spPr>
          <a:xfrm>
            <a:off x="0" y="1196752"/>
            <a:ext cx="12192000" cy="360040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p:cNvSpPr>
            <a:spLocks noGrp="1"/>
          </p:cNvSpPr>
          <p:nvPr>
            <p:ph type="title" hasCustomPrompt="1"/>
          </p:nvPr>
        </p:nvSpPr>
        <p:spPr>
          <a:xfrm>
            <a:off x="407368" y="1523327"/>
            <a:ext cx="11377264" cy="1329606"/>
          </a:xfrm>
        </p:spPr>
        <p:txBody>
          <a:bodyPr/>
          <a:lstStyle>
            <a:lvl1pPr>
              <a:defRPr>
                <a:solidFill>
                  <a:schemeClr val="bg1"/>
                </a:solidFill>
              </a:defRPr>
            </a:lvl1pPr>
          </a:lstStyle>
          <a:p>
            <a:r>
              <a:rPr lang="en-US" dirty="0"/>
              <a:t>Click to add sub-heading</a:t>
            </a:r>
            <a:endParaRPr lang="en-GB" dirty="0"/>
          </a:p>
        </p:txBody>
      </p:sp>
    </p:spTree>
    <p:extLst>
      <p:ext uri="{BB962C8B-B14F-4D97-AF65-F5344CB8AC3E}">
        <p14:creationId xmlns:p14="http://schemas.microsoft.com/office/powerpoint/2010/main" val="31460127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4724400" y="6486286"/>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76F84FA-B8EB-462F-97BA-032CB76B4E3A}" type="slidenum">
              <a:rPr lang="en-GB" smtClean="0"/>
              <a:pPr/>
              <a:t>‹#›</a:t>
            </a:fld>
            <a:endParaRPr lang="en-GB"/>
          </a:p>
        </p:txBody>
      </p:sp>
      <p:pic>
        <p:nvPicPr>
          <p:cNvPr id="8" name="Picture 7"/>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10200456" y="6178552"/>
            <a:ext cx="1784228" cy="548992"/>
          </a:xfrm>
          <a:prstGeom prst="rect">
            <a:avLst/>
          </a:prstGeom>
          <a:noFill/>
          <a:ln>
            <a:noFill/>
          </a:ln>
        </p:spPr>
      </p:pic>
    </p:spTree>
    <p:extLst>
      <p:ext uri="{BB962C8B-B14F-4D97-AF65-F5344CB8AC3E}">
        <p14:creationId xmlns:p14="http://schemas.microsoft.com/office/powerpoint/2010/main" val="22136444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914377"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nwlondonics.nhs.uk/" TargetMode="External"/><Relationship Id="rId2" Type="http://schemas.openxmlformats.org/officeDocument/2006/relationships/hyperlink" Target="https://www.england.nhs.uk/publication/equity-and-equality-guidance-for-local-maternity-systems/" TargetMode="External"/><Relationship Id="rId1" Type="http://schemas.openxmlformats.org/officeDocument/2006/relationships/slideLayout" Target="../slideLayouts/slideLayout2.xml"/><Relationship Id="rId6" Type="http://schemas.openxmlformats.org/officeDocument/2006/relationships/hyperlink" Target="https://www.nwlondonics.nhs.uk/application/files/7216/7299/9407/NW_London_Maternity_Equity__Equality_report.pdf" TargetMode="External"/><Relationship Id="rId5" Type="http://schemas.openxmlformats.org/officeDocument/2006/relationships/hyperlink" Target="https://www.nhs.uk/pregnancy/labour-and-birth/after-the-birth/special-care-ill-or-premature-babies/" TargetMode="External"/><Relationship Id="rId4" Type="http://schemas.openxmlformats.org/officeDocument/2006/relationships/hyperlink" Target="https://myhealth.london.nhs.uk/maternity/north-west-londo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18/10/relationships/comments" Target="../comments/modernComment_10D_1C6DF96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05_6418A080.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7368" y="1412776"/>
            <a:ext cx="11521280" cy="2387600"/>
          </a:xfrm>
        </p:spPr>
        <p:txBody>
          <a:bodyPr>
            <a:normAutofit/>
          </a:bodyPr>
          <a:lstStyle/>
          <a:p>
            <a:pPr algn="l"/>
            <a:r>
              <a:rPr lang="en-GB" sz="2400" dirty="0"/>
              <a:t>North West London Integrated Care System and Local Maternity System </a:t>
            </a:r>
            <a:br>
              <a:rPr lang="en-GB" sz="2400" dirty="0"/>
            </a:br>
            <a:r>
              <a:rPr lang="en-GB" sz="2400" dirty="0"/>
              <a:t>Equity and </a:t>
            </a:r>
            <a:r>
              <a:rPr lang="en-GB" sz="2400" dirty="0" smtClean="0"/>
              <a:t>Equality </a:t>
            </a:r>
            <a:r>
              <a:rPr lang="en-GB" sz="2400" dirty="0"/>
              <a:t>strategy and action plan </a:t>
            </a:r>
            <a:br>
              <a:rPr lang="en-GB" sz="2400" dirty="0"/>
            </a:br>
            <a:r>
              <a:rPr lang="en-GB" sz="2400" dirty="0"/>
              <a:t>Summary report </a:t>
            </a:r>
            <a:br>
              <a:rPr lang="en-GB" sz="2400" dirty="0"/>
            </a:br>
            <a:endParaRPr lang="en-GB" sz="2400" dirty="0"/>
          </a:p>
        </p:txBody>
      </p:sp>
      <p:sp>
        <p:nvSpPr>
          <p:cNvPr id="3" name="Subtitle 2"/>
          <p:cNvSpPr>
            <a:spLocks noGrp="1"/>
          </p:cNvSpPr>
          <p:nvPr>
            <p:ph type="subTitle" idx="1"/>
          </p:nvPr>
        </p:nvSpPr>
        <p:spPr>
          <a:xfrm>
            <a:off x="438767" y="3933056"/>
            <a:ext cx="11017224" cy="907082"/>
          </a:xfrm>
        </p:spPr>
        <p:txBody>
          <a:bodyPr>
            <a:noAutofit/>
          </a:bodyPr>
          <a:lstStyle/>
          <a:p>
            <a:pPr algn="l">
              <a:lnSpc>
                <a:spcPct val="170000"/>
              </a:lnSpc>
            </a:pPr>
            <a:r>
              <a:rPr lang="en-GB" sz="1200" i="1" dirty="0"/>
              <a:t>NHS North West London (NWL) strives to ensure that every expectant </a:t>
            </a:r>
            <a:r>
              <a:rPr lang="en-GB" sz="1200" i="1" dirty="0" smtClean="0"/>
              <a:t>mother’s experience, </a:t>
            </a:r>
            <a:r>
              <a:rPr lang="en-GB" sz="1200" i="1" dirty="0"/>
              <a:t>throughout their pregnancy and birth, </a:t>
            </a:r>
            <a:r>
              <a:rPr lang="en-GB" sz="1200" i="1" dirty="0" smtClean="0"/>
              <a:t>recognises </a:t>
            </a:r>
            <a:r>
              <a:rPr lang="en-GB" sz="1200" i="1" dirty="0"/>
              <a:t>their individual needs.  We are working together with our stakeholders, staff and </a:t>
            </a:r>
            <a:r>
              <a:rPr lang="en-GB" sz="1200" i="1" dirty="0" smtClean="0"/>
              <a:t>the local community </a:t>
            </a:r>
            <a:r>
              <a:rPr lang="en-GB" sz="1200" i="1" dirty="0"/>
              <a:t>to understand those </a:t>
            </a:r>
            <a:r>
              <a:rPr lang="en-GB" sz="1200" i="1" dirty="0" smtClean="0"/>
              <a:t>needs and developed </a:t>
            </a:r>
            <a:r>
              <a:rPr lang="en-GB" sz="1200" i="1" dirty="0"/>
              <a:t>a work plan that sets out how we will close the gap in known inequalities experienced by women* from Black, Asian and minority mixed ethnicity backgrounds. </a:t>
            </a:r>
            <a:endParaRPr lang="en-GB" sz="1200" dirty="0"/>
          </a:p>
          <a:p>
            <a:pPr algn="l"/>
            <a:r>
              <a:rPr lang="en-GB" sz="1200" dirty="0"/>
              <a:t>February 2023</a:t>
            </a:r>
          </a:p>
        </p:txBody>
      </p:sp>
      <p:sp>
        <p:nvSpPr>
          <p:cNvPr id="4" name="TextBox 3"/>
          <p:cNvSpPr txBox="1"/>
          <p:nvPr/>
        </p:nvSpPr>
        <p:spPr>
          <a:xfrm>
            <a:off x="335360" y="6093296"/>
            <a:ext cx="9073008" cy="246221"/>
          </a:xfrm>
          <a:prstGeom prst="rect">
            <a:avLst/>
          </a:prstGeom>
          <a:noFill/>
        </p:spPr>
        <p:txBody>
          <a:bodyPr wrap="square" rtlCol="0">
            <a:spAutoFit/>
          </a:bodyPr>
          <a:lstStyle/>
          <a:p>
            <a:r>
              <a:rPr lang="en-GB" sz="1000" dirty="0">
                <a:solidFill>
                  <a:schemeClr val="bg1"/>
                </a:solidFill>
                <a:latin typeface="Arial" panose="020B0604020202020204" pitchFamily="34" charset="0"/>
                <a:cs typeface="Arial" panose="020B0604020202020204" pitchFamily="34" charset="0"/>
              </a:rPr>
              <a:t>* Please note, within this report when we refer to a woman, women, mother or mum, we are including everyone </a:t>
            </a:r>
            <a:r>
              <a:rPr lang="en-GB" sz="1000" dirty="0" smtClean="0">
                <a:solidFill>
                  <a:schemeClr val="bg1"/>
                </a:solidFill>
                <a:latin typeface="Arial" panose="020B0604020202020204" pitchFamily="34" charset="0"/>
                <a:cs typeface="Arial" panose="020B0604020202020204" pitchFamily="34" charset="0"/>
              </a:rPr>
              <a:t>regardless </a:t>
            </a:r>
            <a:r>
              <a:rPr lang="en-GB" sz="1000" dirty="0">
                <a:solidFill>
                  <a:schemeClr val="bg1"/>
                </a:solidFill>
                <a:latin typeface="Arial" panose="020B0604020202020204" pitchFamily="34" charset="0"/>
                <a:cs typeface="Arial" panose="020B0604020202020204" pitchFamily="34" charset="0"/>
              </a:rPr>
              <a:t>of gender identity.</a:t>
            </a:r>
          </a:p>
        </p:txBody>
      </p:sp>
    </p:spTree>
    <p:extLst>
      <p:ext uri="{BB962C8B-B14F-4D97-AF65-F5344CB8AC3E}">
        <p14:creationId xmlns:p14="http://schemas.microsoft.com/office/powerpoint/2010/main" val="1947208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7348" y="1332009"/>
            <a:ext cx="11737304" cy="5328592"/>
          </a:xfrm>
        </p:spPr>
        <p:txBody>
          <a:bodyPr>
            <a:normAutofit fontScale="85000" lnSpcReduction="20000"/>
          </a:bodyPr>
          <a:lstStyle/>
          <a:p>
            <a:pPr marL="512763" indent="-285750">
              <a:lnSpc>
                <a:spcPct val="150000"/>
              </a:lnSpc>
            </a:pPr>
            <a:r>
              <a:rPr lang="en-GB" sz="1400" dirty="0"/>
              <a:t>We are utilising </a:t>
            </a:r>
            <a:r>
              <a:rPr lang="en-GB" sz="1400" dirty="0" smtClean="0"/>
              <a:t>NW London </a:t>
            </a:r>
            <a:r>
              <a:rPr lang="en-GB" sz="1400" dirty="0"/>
              <a:t>business intelligence data to enable targeting of community groups and service users, to establish factors such as deprivation decile, mothers ethnic category and those with complex social factors which may impact maternal or fetal outcomes.</a:t>
            </a:r>
          </a:p>
          <a:p>
            <a:pPr marL="512763" indent="-285750">
              <a:lnSpc>
                <a:spcPct val="150000"/>
              </a:lnSpc>
            </a:pPr>
            <a:r>
              <a:rPr lang="en-GB" sz="1400" dirty="0"/>
              <a:t>Working with different NHS </a:t>
            </a:r>
            <a:r>
              <a:rPr lang="en-GB" sz="1400" dirty="0" smtClean="0"/>
              <a:t>teams, including; safeguarding, </a:t>
            </a:r>
            <a:r>
              <a:rPr lang="en-GB" sz="1400" dirty="0"/>
              <a:t>GP </a:t>
            </a:r>
            <a:r>
              <a:rPr lang="en-GB" sz="1400" dirty="0" smtClean="0"/>
              <a:t>partners, </a:t>
            </a:r>
            <a:r>
              <a:rPr lang="en-GB" sz="1400" dirty="0"/>
              <a:t>Core 20 plus </a:t>
            </a:r>
            <a:r>
              <a:rPr lang="en-GB" sz="1400" dirty="0" smtClean="0"/>
              <a:t>5, A&amp;E, NHS 111, diabetes and children and young people teams to </a:t>
            </a:r>
            <a:r>
              <a:rPr lang="en-GB" sz="1400" dirty="0"/>
              <a:t>gain insight on maternity overlaps and challenges. </a:t>
            </a:r>
          </a:p>
          <a:p>
            <a:pPr marL="512763" indent="-285750">
              <a:lnSpc>
                <a:spcPct val="150000"/>
              </a:lnSpc>
            </a:pPr>
            <a:r>
              <a:rPr lang="en-GB" sz="1400" dirty="0"/>
              <a:t>By creating a comprehensive database of </a:t>
            </a:r>
            <a:r>
              <a:rPr lang="en-GB" sz="1400" dirty="0" smtClean="0"/>
              <a:t>NW London </a:t>
            </a:r>
            <a:r>
              <a:rPr lang="en-GB" sz="1400" dirty="0"/>
              <a:t>contacts we are categorically working to reach maternity service users to share information including with </a:t>
            </a:r>
            <a:r>
              <a:rPr lang="en-GB" sz="1400" dirty="0" smtClean="0"/>
              <a:t>community </a:t>
            </a:r>
            <a:r>
              <a:rPr lang="en-GB" sz="1400" dirty="0"/>
              <a:t>c</a:t>
            </a:r>
            <a:r>
              <a:rPr lang="en-GB" sz="1400" dirty="0" smtClean="0"/>
              <a:t>entres</a:t>
            </a:r>
            <a:r>
              <a:rPr lang="en-GB" sz="1400" dirty="0"/>
              <a:t>, </a:t>
            </a:r>
            <a:r>
              <a:rPr lang="en-GB" sz="1400" dirty="0" smtClean="0"/>
              <a:t>children’s </a:t>
            </a:r>
            <a:r>
              <a:rPr lang="en-GB" sz="1400" dirty="0"/>
              <a:t>and </a:t>
            </a:r>
            <a:r>
              <a:rPr lang="en-GB" sz="1400" dirty="0" smtClean="0"/>
              <a:t>family </a:t>
            </a:r>
            <a:r>
              <a:rPr lang="en-GB" sz="1400" dirty="0"/>
              <a:t>w</a:t>
            </a:r>
            <a:r>
              <a:rPr lang="en-GB" sz="1400" dirty="0" smtClean="0"/>
              <a:t>ellbeing </a:t>
            </a:r>
            <a:r>
              <a:rPr lang="en-GB" sz="1400" dirty="0"/>
              <a:t>hubs, GPs, </a:t>
            </a:r>
            <a:r>
              <a:rPr lang="en-GB" sz="1400" dirty="0" smtClean="0"/>
              <a:t>pharmacies</a:t>
            </a:r>
            <a:r>
              <a:rPr lang="en-GB" sz="1400" dirty="0"/>
              <a:t>, foodbanks, libraries and </a:t>
            </a:r>
            <a:r>
              <a:rPr lang="en-GB" sz="1400" dirty="0" smtClean="0"/>
              <a:t>voluntary </a:t>
            </a:r>
            <a:r>
              <a:rPr lang="en-GB" sz="1400" dirty="0"/>
              <a:t>c</a:t>
            </a:r>
            <a:r>
              <a:rPr lang="en-GB" sz="1400" dirty="0" smtClean="0"/>
              <a:t>are </a:t>
            </a:r>
            <a:r>
              <a:rPr lang="en-GB" sz="1400" dirty="0"/>
              <a:t>s</a:t>
            </a:r>
            <a:r>
              <a:rPr lang="en-GB" sz="1400" dirty="0" smtClean="0"/>
              <a:t>ector </a:t>
            </a:r>
            <a:r>
              <a:rPr lang="en-GB" sz="1400" dirty="0"/>
              <a:t>o</a:t>
            </a:r>
            <a:r>
              <a:rPr lang="en-GB" sz="1400" dirty="0" smtClean="0"/>
              <a:t>rganisations</a:t>
            </a:r>
            <a:r>
              <a:rPr lang="en-GB" sz="1400" dirty="0"/>
              <a:t>.</a:t>
            </a:r>
          </a:p>
          <a:p>
            <a:pPr marL="0" indent="0">
              <a:lnSpc>
                <a:spcPct val="150000"/>
              </a:lnSpc>
              <a:buNone/>
            </a:pPr>
            <a:r>
              <a:rPr lang="en-GB" sz="1400" b="1" dirty="0"/>
              <a:t>Hearing from service users</a:t>
            </a:r>
          </a:p>
          <a:p>
            <a:pPr marL="514344" indent="-285750">
              <a:lnSpc>
                <a:spcPct val="150000"/>
              </a:lnSpc>
            </a:pPr>
            <a:r>
              <a:rPr lang="en-GB" sz="1400" dirty="0" smtClean="0"/>
              <a:t>NW London </a:t>
            </a:r>
            <a:r>
              <a:rPr lang="en-GB" sz="1400" dirty="0"/>
              <a:t>ICB </a:t>
            </a:r>
            <a:r>
              <a:rPr lang="en-GB" sz="1400" dirty="0" smtClean="0"/>
              <a:t>facilitates </a:t>
            </a:r>
            <a:r>
              <a:rPr lang="en-GB" sz="1400" dirty="0"/>
              <a:t>a weekly maternity feedback forum where service users have an opportunity to share their experiences, thoughts and/or suggestions on how services could be improved. Providing a safe space for all service users past and present, to gain insight into the work that is taking place to make </a:t>
            </a:r>
            <a:r>
              <a:rPr lang="en-GB" sz="1400" dirty="0" smtClean="0"/>
              <a:t>improvements; </a:t>
            </a:r>
            <a:r>
              <a:rPr lang="en-GB" sz="1400" dirty="0"/>
              <a:t>with a spotlight on equity and equality.</a:t>
            </a:r>
          </a:p>
          <a:p>
            <a:pPr marL="514344" indent="-285750">
              <a:lnSpc>
                <a:spcPct val="150000"/>
              </a:lnSpc>
            </a:pPr>
            <a:r>
              <a:rPr lang="en-GB" sz="1400" dirty="0"/>
              <a:t>Maternity focused engagement colleagues and wider teams attend events across the eight NW London boroughs, prioritising where there have been gaps in engagement with maternity service users from those whom are not often in contact to share their </a:t>
            </a:r>
            <a:r>
              <a:rPr lang="en-GB" sz="1400" dirty="0" smtClean="0"/>
              <a:t>views. This  includes </a:t>
            </a:r>
            <a:r>
              <a:rPr lang="en-GB" sz="1400" dirty="0"/>
              <a:t>individuals and groups from ethnic minority backgrounds and with others where barriers may have previously hindered access to sharing experience. We aim to understand the barriers and challenges to achieving this goal and address it where possible adapting the approach or resources required for successful engagement.</a:t>
            </a:r>
          </a:p>
          <a:p>
            <a:pPr marL="514344" indent="-285750">
              <a:lnSpc>
                <a:spcPct val="150000"/>
              </a:lnSpc>
            </a:pPr>
            <a:r>
              <a:rPr lang="en-GB" sz="1400" dirty="0"/>
              <a:t>Going forward into the new financial year we aim to share a maternity survey aligned to CQC survey and other insights to provide an additional method of feedback for service users to share their experience with </a:t>
            </a:r>
            <a:r>
              <a:rPr lang="en-GB" sz="1400" dirty="0" smtClean="0"/>
              <a:t>maternity </a:t>
            </a:r>
            <a:r>
              <a:rPr lang="en-GB" sz="1400" dirty="0"/>
              <a:t>services in </a:t>
            </a:r>
            <a:r>
              <a:rPr lang="en-GB" sz="1400" dirty="0" smtClean="0"/>
              <a:t>NW </a:t>
            </a:r>
            <a:r>
              <a:rPr lang="en-GB" sz="1400" dirty="0"/>
              <a:t>London.</a:t>
            </a:r>
            <a:endParaRPr lang="en-GB" sz="1400" dirty="0">
              <a:solidFill>
                <a:srgbClr val="000000"/>
              </a:solidFill>
            </a:endParaRPr>
          </a:p>
          <a:p>
            <a:pPr marL="514344" indent="-285750">
              <a:lnSpc>
                <a:spcPct val="150000"/>
              </a:lnSpc>
            </a:pPr>
            <a:r>
              <a:rPr lang="en-GB" sz="1400" dirty="0">
                <a:solidFill>
                  <a:srgbClr val="000000"/>
                </a:solidFill>
              </a:rPr>
              <a:t>Widen service user participation in maternity service redesign through Maternity Voice Partnership, ensuring participation is representative of NW London demographic. Working on understanding barriers and challenges faced by MVPs to engagement with service users.</a:t>
            </a:r>
          </a:p>
          <a:p>
            <a:pPr indent="0">
              <a:lnSpc>
                <a:spcPct val="150000"/>
              </a:lnSpc>
            </a:pPr>
            <a:endParaRPr lang="en-GB" sz="1400" dirty="0"/>
          </a:p>
          <a:p>
            <a:pPr marL="0" indent="0">
              <a:buNone/>
            </a:pPr>
            <a:endParaRPr lang="en-GB" dirty="0"/>
          </a:p>
        </p:txBody>
      </p:sp>
      <p:sp>
        <p:nvSpPr>
          <p:cNvPr id="3" name="Slide Number Placeholder 2"/>
          <p:cNvSpPr>
            <a:spLocks noGrp="1"/>
          </p:cNvSpPr>
          <p:nvPr>
            <p:ph type="sldNum" sz="quarter" idx="12"/>
          </p:nvPr>
        </p:nvSpPr>
        <p:spPr/>
        <p:txBody>
          <a:bodyPr/>
          <a:lstStyle/>
          <a:p>
            <a:fld id="{E76F84FA-B8EB-462F-97BA-032CB76B4E3A}" type="slidenum">
              <a:rPr lang="en-GB" smtClean="0"/>
              <a:t>10</a:t>
            </a:fld>
            <a:endParaRPr lang="en-GB" dirty="0"/>
          </a:p>
        </p:txBody>
      </p:sp>
      <p:sp>
        <p:nvSpPr>
          <p:cNvPr id="4" name="Title 3"/>
          <p:cNvSpPr>
            <a:spLocks noGrp="1"/>
          </p:cNvSpPr>
          <p:nvPr>
            <p:ph type="title"/>
          </p:nvPr>
        </p:nvSpPr>
        <p:spPr/>
        <p:txBody>
          <a:bodyPr>
            <a:normAutofit/>
          </a:bodyPr>
          <a:lstStyle/>
          <a:p>
            <a:r>
              <a:rPr lang="en-GB" sz="2400" dirty="0"/>
              <a:t>3.1 Talking with our communities and stakeholders </a:t>
            </a:r>
          </a:p>
        </p:txBody>
      </p:sp>
    </p:spTree>
    <p:extLst>
      <p:ext uri="{BB962C8B-B14F-4D97-AF65-F5344CB8AC3E}">
        <p14:creationId xmlns:p14="http://schemas.microsoft.com/office/powerpoint/2010/main" val="2239906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896200" y="2492896"/>
            <a:ext cx="3490613" cy="2832613"/>
          </a:xfrm>
          <a:prstGeom prst="rect">
            <a:avLst/>
          </a:prstGeom>
        </p:spPr>
      </p:pic>
      <p:sp>
        <p:nvSpPr>
          <p:cNvPr id="2" name="Content Placeholder 1"/>
          <p:cNvSpPr>
            <a:spLocks noGrp="1"/>
          </p:cNvSpPr>
          <p:nvPr>
            <p:ph idx="1"/>
          </p:nvPr>
        </p:nvSpPr>
        <p:spPr/>
        <p:txBody>
          <a:bodyPr/>
          <a:lstStyle/>
          <a:p>
            <a:pPr marL="0" indent="0">
              <a:lnSpc>
                <a:spcPct val="150000"/>
              </a:lnSpc>
              <a:buNone/>
            </a:pPr>
            <a:r>
              <a:rPr lang="en-GB" sz="1200" dirty="0"/>
              <a:t>With feedback collated from interviews, focus groups and community insight, key themes have been identified to highlight pregnant women’s experiences of their maternity journey. Below we outline an overview of what our communities have shared. It is clear that some difficult experiences and poor outcomes could have been different by providing accessible information, increased communication and greater cultural awareness from health care professionals.</a:t>
            </a:r>
          </a:p>
          <a:p>
            <a:pPr marL="0" indent="0">
              <a:lnSpc>
                <a:spcPct val="150000"/>
              </a:lnSpc>
              <a:buNone/>
            </a:pPr>
            <a:endParaRPr lang="en-GB" sz="1200" dirty="0"/>
          </a:p>
          <a:p>
            <a:pPr marL="971533" lvl="1" indent="-285750">
              <a:lnSpc>
                <a:spcPct val="100000"/>
              </a:lnSpc>
            </a:pPr>
            <a:r>
              <a:rPr lang="en-GB" sz="1400" b="1" dirty="0"/>
              <a:t>Staffing availability within hospitals during antenatal and postnatal period.</a:t>
            </a:r>
          </a:p>
          <a:p>
            <a:pPr marL="971533" lvl="1" indent="-285750">
              <a:lnSpc>
                <a:spcPct val="100000"/>
              </a:lnSpc>
            </a:pPr>
            <a:r>
              <a:rPr lang="en-GB" sz="1400" b="1" dirty="0"/>
              <a:t>Staffing pressures impacting communication.</a:t>
            </a:r>
          </a:p>
          <a:p>
            <a:pPr marL="971533" lvl="1" indent="-285750">
              <a:lnSpc>
                <a:spcPct val="100000"/>
              </a:lnSpc>
            </a:pPr>
            <a:r>
              <a:rPr lang="en-GB" sz="1400" b="1" dirty="0"/>
              <a:t>Parents and </a:t>
            </a:r>
            <a:r>
              <a:rPr lang="en-GB" sz="1400" b="1" dirty="0" smtClean="0"/>
              <a:t>parents </a:t>
            </a:r>
            <a:r>
              <a:rPr lang="en-GB" sz="1400" b="1" dirty="0"/>
              <a:t>to be from ethnic minority backgrounds feel underserved.</a:t>
            </a:r>
          </a:p>
          <a:p>
            <a:pPr marL="971533" lvl="1" indent="-285750">
              <a:lnSpc>
                <a:spcPct val="100000"/>
              </a:lnSpc>
            </a:pPr>
            <a:r>
              <a:rPr lang="en-GB" sz="1400" b="1" dirty="0"/>
              <a:t>Postnatal </a:t>
            </a:r>
            <a:r>
              <a:rPr lang="en-GB" sz="1400" b="1" dirty="0" smtClean="0"/>
              <a:t>breastfeeding </a:t>
            </a:r>
            <a:r>
              <a:rPr lang="en-GB" sz="1400" b="1" dirty="0"/>
              <a:t>support affecting initiation and establishment.</a:t>
            </a:r>
          </a:p>
          <a:p>
            <a:pPr marL="971533" lvl="1" indent="-285750">
              <a:lnSpc>
                <a:spcPct val="100000"/>
              </a:lnSpc>
            </a:pPr>
            <a:r>
              <a:rPr lang="en-GB" sz="1400" b="1" dirty="0"/>
              <a:t>Access to information in services users first language.</a:t>
            </a:r>
          </a:p>
          <a:p>
            <a:pPr marL="971533" lvl="1" indent="-285750">
              <a:lnSpc>
                <a:spcPct val="100000"/>
              </a:lnSpc>
            </a:pPr>
            <a:r>
              <a:rPr lang="en-GB" sz="1400" b="1" dirty="0"/>
              <a:t>Staff/healthcare professionals unfamiliar with beliefs, practices and traditions </a:t>
            </a:r>
            <a:r>
              <a:rPr lang="en-GB" sz="1400" b="1" dirty="0" smtClean="0"/>
              <a:t/>
            </a:r>
            <a:br>
              <a:rPr lang="en-GB" sz="1400" b="1" dirty="0" smtClean="0"/>
            </a:br>
            <a:r>
              <a:rPr lang="en-GB" sz="1400" b="1" dirty="0" smtClean="0"/>
              <a:t>surrounding </a:t>
            </a:r>
            <a:r>
              <a:rPr lang="en-GB" sz="1400" b="1" dirty="0"/>
              <a:t>pregnancy and postnatal period from alternate cultures.</a:t>
            </a:r>
          </a:p>
          <a:p>
            <a:pPr marL="971533" lvl="1" indent="-285750">
              <a:lnSpc>
                <a:spcPct val="100000"/>
              </a:lnSpc>
            </a:pPr>
            <a:r>
              <a:rPr lang="en-GB" sz="1400" b="1" dirty="0"/>
              <a:t>Equality in information provided to service users during appointments.</a:t>
            </a:r>
          </a:p>
          <a:p>
            <a:endParaRPr lang="en-GB" dirty="0"/>
          </a:p>
          <a:p>
            <a:endParaRPr lang="en-GB" dirty="0"/>
          </a:p>
        </p:txBody>
      </p:sp>
      <p:sp>
        <p:nvSpPr>
          <p:cNvPr id="3" name="Slide Number Placeholder 2"/>
          <p:cNvSpPr>
            <a:spLocks noGrp="1"/>
          </p:cNvSpPr>
          <p:nvPr>
            <p:ph type="sldNum" sz="quarter" idx="12"/>
          </p:nvPr>
        </p:nvSpPr>
        <p:spPr/>
        <p:txBody>
          <a:bodyPr/>
          <a:lstStyle/>
          <a:p>
            <a:fld id="{E76F84FA-B8EB-462F-97BA-032CB76B4E3A}" type="slidenum">
              <a:rPr lang="en-GB" smtClean="0"/>
              <a:t>11</a:t>
            </a:fld>
            <a:endParaRPr lang="en-GB"/>
          </a:p>
        </p:txBody>
      </p:sp>
      <p:sp>
        <p:nvSpPr>
          <p:cNvPr id="4" name="Title 3"/>
          <p:cNvSpPr>
            <a:spLocks noGrp="1"/>
          </p:cNvSpPr>
          <p:nvPr>
            <p:ph type="title"/>
          </p:nvPr>
        </p:nvSpPr>
        <p:spPr/>
        <p:txBody>
          <a:bodyPr>
            <a:normAutofit/>
          </a:bodyPr>
          <a:lstStyle/>
          <a:p>
            <a:r>
              <a:rPr lang="en-GB" sz="2400" dirty="0"/>
              <a:t>3.2 You said – key themes </a:t>
            </a:r>
          </a:p>
        </p:txBody>
      </p:sp>
    </p:spTree>
    <p:extLst>
      <p:ext uri="{BB962C8B-B14F-4D97-AF65-F5344CB8AC3E}">
        <p14:creationId xmlns:p14="http://schemas.microsoft.com/office/powerpoint/2010/main" val="3900707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25" y="404664"/>
            <a:ext cx="11521280" cy="2387600"/>
          </a:xfrm>
        </p:spPr>
        <p:txBody>
          <a:bodyPr>
            <a:normAutofit/>
          </a:bodyPr>
          <a:lstStyle/>
          <a:p>
            <a:pPr algn="l"/>
            <a:r>
              <a:rPr lang="en-GB" sz="3500" dirty="0"/>
              <a:t>4.0 We </a:t>
            </a:r>
            <a:r>
              <a:rPr lang="en-GB" sz="3500" dirty="0" smtClean="0"/>
              <a:t>will - action </a:t>
            </a:r>
            <a:r>
              <a:rPr lang="en-GB" sz="3500" dirty="0"/>
              <a:t>plan for improvements</a:t>
            </a:r>
          </a:p>
        </p:txBody>
      </p:sp>
    </p:spTree>
    <p:extLst>
      <p:ext uri="{BB962C8B-B14F-4D97-AF65-F5344CB8AC3E}">
        <p14:creationId xmlns:p14="http://schemas.microsoft.com/office/powerpoint/2010/main" val="85315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1344" y="1340768"/>
            <a:ext cx="11386643" cy="4480034"/>
          </a:xfrm>
        </p:spPr>
        <p:txBody>
          <a:bodyPr>
            <a:normAutofit/>
          </a:bodyPr>
          <a:lstStyle/>
          <a:p>
            <a:pPr marL="0" indent="0">
              <a:buNone/>
            </a:pPr>
            <a:r>
              <a:rPr lang="en-GB" sz="1200" dirty="0"/>
              <a:t>The production of this document enables the LMS and ICS to conceptualise our baseline position for maternity services in 2022. </a:t>
            </a:r>
          </a:p>
          <a:p>
            <a:pPr marL="0" indent="0">
              <a:buNone/>
            </a:pPr>
            <a:r>
              <a:rPr lang="en-GB" sz="1200" dirty="0"/>
              <a:t>The report tells us both what we do know and what steps we need to take to discover more. </a:t>
            </a:r>
          </a:p>
          <a:p>
            <a:pPr marL="0" indent="0">
              <a:buNone/>
            </a:pPr>
            <a:r>
              <a:rPr lang="en-GB" sz="1200" dirty="0"/>
              <a:t>It clearly outlines where gaps are present and states what directive action will be taken to address the gaps that will enable us to make inroads on reducing inequalities and inequity in maternity services. </a:t>
            </a:r>
          </a:p>
          <a:p>
            <a:pPr marL="0" indent="0">
              <a:buNone/>
            </a:pPr>
            <a:r>
              <a:rPr lang="en-GB" sz="1200" dirty="0"/>
              <a:t>This is only the beginning of our journey, and the strategy will develop as the vision matures.</a:t>
            </a:r>
          </a:p>
        </p:txBody>
      </p:sp>
      <p:sp>
        <p:nvSpPr>
          <p:cNvPr id="3" name="Slide Number Placeholder 2"/>
          <p:cNvSpPr>
            <a:spLocks noGrp="1"/>
          </p:cNvSpPr>
          <p:nvPr>
            <p:ph type="sldNum" sz="quarter" idx="12"/>
          </p:nvPr>
        </p:nvSpPr>
        <p:spPr/>
        <p:txBody>
          <a:bodyPr/>
          <a:lstStyle/>
          <a:p>
            <a:fld id="{E76F84FA-B8EB-462F-97BA-032CB76B4E3A}" type="slidenum">
              <a:rPr lang="en-GB" smtClean="0"/>
              <a:t>13</a:t>
            </a:fld>
            <a:endParaRPr lang="en-GB"/>
          </a:p>
        </p:txBody>
      </p:sp>
      <p:sp>
        <p:nvSpPr>
          <p:cNvPr id="4" name="Title 3"/>
          <p:cNvSpPr>
            <a:spLocks noGrp="1"/>
          </p:cNvSpPr>
          <p:nvPr>
            <p:ph type="title"/>
          </p:nvPr>
        </p:nvSpPr>
        <p:spPr>
          <a:xfrm>
            <a:off x="201438" y="359005"/>
            <a:ext cx="11377264" cy="543595"/>
          </a:xfrm>
        </p:spPr>
        <p:txBody>
          <a:bodyPr>
            <a:normAutofit/>
          </a:bodyPr>
          <a:lstStyle/>
          <a:p>
            <a:r>
              <a:rPr lang="en-GB" sz="2400" dirty="0"/>
              <a:t>4.1 We will – action plan overview </a:t>
            </a:r>
          </a:p>
        </p:txBody>
      </p:sp>
      <p:pic>
        <p:nvPicPr>
          <p:cNvPr id="5" name="Picture 4"/>
          <p:cNvPicPr>
            <a:picLocks noChangeAspect="1"/>
          </p:cNvPicPr>
          <p:nvPr/>
        </p:nvPicPr>
        <p:blipFill>
          <a:blip r:embed="rId2"/>
          <a:stretch>
            <a:fillRect/>
          </a:stretch>
        </p:blipFill>
        <p:spPr>
          <a:xfrm>
            <a:off x="2207568" y="3068960"/>
            <a:ext cx="7307833" cy="3169785"/>
          </a:xfrm>
          <a:prstGeom prst="rect">
            <a:avLst/>
          </a:prstGeom>
        </p:spPr>
      </p:pic>
    </p:spTree>
    <p:extLst>
      <p:ext uri="{BB962C8B-B14F-4D97-AF65-F5344CB8AC3E}">
        <p14:creationId xmlns:p14="http://schemas.microsoft.com/office/powerpoint/2010/main" val="93562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890116380"/>
              </p:ext>
            </p:extLst>
          </p:nvPr>
        </p:nvGraphicFramePr>
        <p:xfrm>
          <a:off x="191344" y="1628800"/>
          <a:ext cx="11385552" cy="1768140"/>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1598465398"/>
                    </a:ext>
                  </a:extLst>
                </a:gridCol>
                <a:gridCol w="7560840">
                  <a:extLst>
                    <a:ext uri="{9D8B030D-6E8A-4147-A177-3AD203B41FA5}">
                      <a16:colId xmlns:a16="http://schemas.microsoft.com/office/drawing/2014/main" val="1412383867"/>
                    </a:ext>
                  </a:extLst>
                </a:gridCol>
                <a:gridCol w="1449065">
                  <a:extLst>
                    <a:ext uri="{9D8B030D-6E8A-4147-A177-3AD203B41FA5}">
                      <a16:colId xmlns:a16="http://schemas.microsoft.com/office/drawing/2014/main" val="1151554102"/>
                    </a:ext>
                  </a:extLst>
                </a:gridCol>
                <a:gridCol w="1079503">
                  <a:extLst>
                    <a:ext uri="{9D8B030D-6E8A-4147-A177-3AD203B41FA5}">
                      <a16:colId xmlns:a16="http://schemas.microsoft.com/office/drawing/2014/main" val="1940448440"/>
                    </a:ext>
                  </a:extLst>
                </a:gridCol>
              </a:tblGrid>
              <a:tr h="311642">
                <a:tc>
                  <a:txBody>
                    <a:bodyPr/>
                    <a:lstStyle/>
                    <a:p>
                      <a:r>
                        <a:rPr lang="en-GB" sz="1200" dirty="0">
                          <a:latin typeface="Arial" panose="020B0604020202020204" pitchFamily="34" charset="0"/>
                          <a:cs typeface="Arial" panose="020B0604020202020204" pitchFamily="34" charset="0"/>
                        </a:rPr>
                        <a:t>Focus</a:t>
                      </a:r>
                    </a:p>
                  </a:txBody>
                  <a:tcPr>
                    <a:solidFill>
                      <a:schemeClr val="accent2"/>
                    </a:solidFill>
                  </a:tcPr>
                </a:tc>
                <a:tc>
                  <a:txBody>
                    <a:bodyPr/>
                    <a:lstStyle/>
                    <a:p>
                      <a:r>
                        <a:rPr lang="en-GB" sz="1200" dirty="0">
                          <a:latin typeface="Arial" panose="020B0604020202020204" pitchFamily="34" charset="0"/>
                          <a:cs typeface="Arial" panose="020B0604020202020204" pitchFamily="34" charset="0"/>
                        </a:rPr>
                        <a:t>Actions </a:t>
                      </a:r>
                    </a:p>
                  </a:txBody>
                  <a:tcPr>
                    <a:solidFill>
                      <a:schemeClr val="accent2"/>
                    </a:solidFill>
                  </a:tcPr>
                </a:tc>
                <a:tc>
                  <a:txBody>
                    <a:bodyPr/>
                    <a:lstStyle/>
                    <a:p>
                      <a:r>
                        <a:rPr lang="en-GB" sz="1200" dirty="0">
                          <a:latin typeface="Arial" panose="020B0604020202020204" pitchFamily="34" charset="0"/>
                          <a:cs typeface="Arial" panose="020B0604020202020204" pitchFamily="34" charset="0"/>
                        </a:rPr>
                        <a:t>Measure </a:t>
                      </a:r>
                    </a:p>
                  </a:txBody>
                  <a:tcPr>
                    <a:solidFill>
                      <a:schemeClr val="accent2"/>
                    </a:solidFill>
                  </a:tcPr>
                </a:tc>
                <a:tc>
                  <a:txBody>
                    <a:bodyPr/>
                    <a:lstStyle/>
                    <a:p>
                      <a:r>
                        <a:rPr lang="en-GB" sz="1200" dirty="0">
                          <a:latin typeface="Arial" panose="020B0604020202020204" pitchFamily="34" charset="0"/>
                          <a:cs typeface="Arial" panose="020B0604020202020204" pitchFamily="34" charset="0"/>
                        </a:rPr>
                        <a:t>Timeline</a:t>
                      </a:r>
                    </a:p>
                  </a:txBody>
                  <a:tcPr>
                    <a:solidFill>
                      <a:schemeClr val="accent2"/>
                    </a:solidFill>
                  </a:tcPr>
                </a:tc>
                <a:extLst>
                  <a:ext uri="{0D108BD9-81ED-4DB2-BD59-A6C34878D82A}">
                    <a16:rowId xmlns:a16="http://schemas.microsoft.com/office/drawing/2014/main" val="59729876"/>
                  </a:ext>
                </a:extLst>
              </a:tr>
              <a:tr h="1456498">
                <a:tc>
                  <a:txBody>
                    <a:bodyPr/>
                    <a:lstStyle/>
                    <a:p>
                      <a:r>
                        <a:rPr lang="en-GB" sz="1000" b="1" dirty="0">
                          <a:latin typeface="Arial" panose="020B0604020202020204" pitchFamily="34" charset="0"/>
                          <a:cs typeface="Arial" panose="020B0604020202020204" pitchFamily="34" charset="0"/>
                        </a:rPr>
                        <a:t>Continue to implement the Covid-19 four actions</a:t>
                      </a:r>
                    </a:p>
                  </a:txBody>
                  <a:tcPr>
                    <a:solidFill>
                      <a:schemeClr val="accent2">
                        <a:lumMod val="40000"/>
                        <a:lumOff val="60000"/>
                      </a:schemeClr>
                    </a:solidFill>
                  </a:tcPr>
                </a:tc>
                <a:tc>
                  <a:txBody>
                    <a:bodyPr/>
                    <a:lstStyle/>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Fully embed the Covid-19 screening tool both the antenatal and postnatal elements at all units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Audit Covid-19 screening tool for effectiveness</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Evaluate impact of tailored communications – healthy pregnancy poster, reduced fetal movement videos</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Evaluate impact of routine vitamin D testing for all pregnant women at LNWUHT</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In collaboration with Primary Care and Medicine Management </a:t>
                      </a:r>
                      <a:r>
                        <a:rPr lang="en-GB" sz="1000" dirty="0" smtClean="0">
                          <a:latin typeface="Arial" panose="020B0604020202020204" pitchFamily="34" charset="0"/>
                          <a:cs typeface="Arial" panose="020B0604020202020204" pitchFamily="34" charset="0"/>
                        </a:rPr>
                        <a:t>develop </a:t>
                      </a:r>
                      <a:r>
                        <a:rPr lang="en-GB" sz="1000" dirty="0">
                          <a:latin typeface="Arial" panose="020B0604020202020204" pitchFamily="34" charset="0"/>
                          <a:cs typeface="Arial" panose="020B0604020202020204" pitchFamily="34" charset="0"/>
                        </a:rPr>
                        <a:t>standardised NW London agreement for testing and treatment of vitamin D deficiency in pregnancy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Work with providers to improved capture of ethnicity and derivation status and reporting on maternity IT systems</a:t>
                      </a:r>
                    </a:p>
                  </a:txBody>
                  <a:tcPr>
                    <a:solidFill>
                      <a:schemeClr val="accent2">
                        <a:lumMod val="40000"/>
                        <a:lumOff val="60000"/>
                      </a:schemeClr>
                    </a:solidFill>
                  </a:tcPr>
                </a:tc>
                <a:tc>
                  <a:txBody>
                    <a:bodyPr/>
                    <a:lstStyle/>
                    <a:p>
                      <a:pPr marL="171450" indent="-171450">
                        <a:buFont typeface="Arial" panose="020B0604020202020204" pitchFamily="34" charset="0"/>
                        <a:buChar char="•"/>
                      </a:pPr>
                      <a:r>
                        <a:rPr lang="en-GB" sz="1000" dirty="0" smtClean="0">
                          <a:latin typeface="Arial" panose="020B0604020202020204" pitchFamily="34" charset="0"/>
                          <a:cs typeface="Arial" panose="020B0604020202020204" pitchFamily="34" charset="0"/>
                        </a:rPr>
                        <a:t>Covid-19 </a:t>
                      </a:r>
                      <a:r>
                        <a:rPr lang="en-GB" sz="1000" dirty="0">
                          <a:latin typeface="Arial" panose="020B0604020202020204" pitchFamily="34" charset="0"/>
                          <a:cs typeface="Arial" panose="020B0604020202020204" pitchFamily="34" charset="0"/>
                        </a:rPr>
                        <a:t>tool adapted</a:t>
                      </a:r>
                      <a:r>
                        <a:rPr lang="en-GB" sz="1000" baseline="0" dirty="0">
                          <a:latin typeface="Arial" panose="020B0604020202020204" pitchFamily="34" charset="0"/>
                          <a:cs typeface="Arial" panose="020B0604020202020204" pitchFamily="34" charset="0"/>
                        </a:rPr>
                        <a:t> to be embedded as routine clinical practice</a:t>
                      </a:r>
                    </a:p>
                    <a:p>
                      <a:pPr marL="171450" indent="-171450">
                        <a:buFont typeface="Arial" panose="020B0604020202020204" pitchFamily="34" charset="0"/>
                        <a:buChar char="•"/>
                      </a:pPr>
                      <a:r>
                        <a:rPr lang="en-GB" sz="1000" baseline="0" dirty="0">
                          <a:latin typeface="Arial" panose="020B0604020202020204" pitchFamily="34" charset="0"/>
                          <a:cs typeface="Arial" panose="020B0604020202020204" pitchFamily="34" charset="0"/>
                        </a:rPr>
                        <a:t>Audit and surveys </a:t>
                      </a:r>
                      <a:endParaRPr lang="en-GB" sz="1000" dirty="0">
                        <a:latin typeface="Arial" panose="020B0604020202020204" pitchFamily="34" charset="0"/>
                        <a:cs typeface="Arial" panose="020B0604020202020204" pitchFamily="34" charset="0"/>
                      </a:endParaRPr>
                    </a:p>
                  </a:txBody>
                  <a:tcPr>
                    <a:solidFill>
                      <a:schemeClr val="accent2">
                        <a:lumMod val="40000"/>
                        <a:lumOff val="60000"/>
                      </a:schemeClr>
                    </a:solidFill>
                  </a:tcPr>
                </a:tc>
                <a:tc>
                  <a:txBody>
                    <a:bodyPr/>
                    <a:lstStyle/>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Business as usual </a:t>
                      </a:r>
                    </a:p>
                    <a:p>
                      <a:pPr marL="171450" indent="-171450">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March 20204</a:t>
                      </a:r>
                    </a:p>
                  </a:txBody>
                  <a:tcPr>
                    <a:solidFill>
                      <a:schemeClr val="accent2">
                        <a:lumMod val="40000"/>
                        <a:lumOff val="60000"/>
                      </a:schemeClr>
                    </a:solidFill>
                  </a:tcPr>
                </a:tc>
                <a:extLst>
                  <a:ext uri="{0D108BD9-81ED-4DB2-BD59-A6C34878D82A}">
                    <a16:rowId xmlns:a16="http://schemas.microsoft.com/office/drawing/2014/main" val="1119859084"/>
                  </a:ext>
                </a:extLst>
              </a:tr>
            </a:tbl>
          </a:graphicData>
        </a:graphic>
      </p:graphicFrame>
      <p:sp>
        <p:nvSpPr>
          <p:cNvPr id="4" name="Title 3"/>
          <p:cNvSpPr>
            <a:spLocks noGrp="1"/>
          </p:cNvSpPr>
          <p:nvPr>
            <p:ph type="title"/>
          </p:nvPr>
        </p:nvSpPr>
        <p:spPr>
          <a:xfrm>
            <a:off x="127624" y="376514"/>
            <a:ext cx="11377264" cy="543595"/>
          </a:xfrm>
        </p:spPr>
        <p:txBody>
          <a:bodyPr>
            <a:normAutofit/>
          </a:bodyPr>
          <a:lstStyle/>
          <a:p>
            <a:r>
              <a:rPr lang="en-GB" sz="2400" dirty="0"/>
              <a:t>4.2 Priorities - 1 &amp; 2  </a:t>
            </a:r>
          </a:p>
        </p:txBody>
      </p:sp>
      <p:sp>
        <p:nvSpPr>
          <p:cNvPr id="6" name="TextBox 5"/>
          <p:cNvSpPr txBox="1"/>
          <p:nvPr/>
        </p:nvSpPr>
        <p:spPr>
          <a:xfrm>
            <a:off x="119336" y="1268728"/>
            <a:ext cx="6408712" cy="276999"/>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Priority 1: Restore NHS services inclusively </a:t>
            </a:r>
          </a:p>
        </p:txBody>
      </p:sp>
      <p:sp>
        <p:nvSpPr>
          <p:cNvPr id="7" name="TextBox 6"/>
          <p:cNvSpPr txBox="1"/>
          <p:nvPr/>
        </p:nvSpPr>
        <p:spPr>
          <a:xfrm>
            <a:off x="119336" y="3678593"/>
            <a:ext cx="11017224" cy="276999"/>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Priority 2: Mitigate against digital exclusion </a:t>
            </a:r>
          </a:p>
        </p:txBody>
      </p:sp>
      <p:graphicFrame>
        <p:nvGraphicFramePr>
          <p:cNvPr id="8" name="Content Placeholder 4"/>
          <p:cNvGraphicFramePr>
            <a:graphicFrameLocks/>
          </p:cNvGraphicFramePr>
          <p:nvPr>
            <p:extLst>
              <p:ext uri="{D42A27DB-BD31-4B8C-83A1-F6EECF244321}">
                <p14:modId xmlns:p14="http://schemas.microsoft.com/office/powerpoint/2010/main" val="1718156113"/>
              </p:ext>
            </p:extLst>
          </p:nvPr>
        </p:nvGraphicFramePr>
        <p:xfrm>
          <a:off x="228789" y="3990825"/>
          <a:ext cx="11385552" cy="1656184"/>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1598465398"/>
                    </a:ext>
                  </a:extLst>
                </a:gridCol>
                <a:gridCol w="7560840">
                  <a:extLst>
                    <a:ext uri="{9D8B030D-6E8A-4147-A177-3AD203B41FA5}">
                      <a16:colId xmlns:a16="http://schemas.microsoft.com/office/drawing/2014/main" val="1412383867"/>
                    </a:ext>
                  </a:extLst>
                </a:gridCol>
                <a:gridCol w="1449065">
                  <a:extLst>
                    <a:ext uri="{9D8B030D-6E8A-4147-A177-3AD203B41FA5}">
                      <a16:colId xmlns:a16="http://schemas.microsoft.com/office/drawing/2014/main" val="1151554102"/>
                    </a:ext>
                  </a:extLst>
                </a:gridCol>
                <a:gridCol w="1079503">
                  <a:extLst>
                    <a:ext uri="{9D8B030D-6E8A-4147-A177-3AD203B41FA5}">
                      <a16:colId xmlns:a16="http://schemas.microsoft.com/office/drawing/2014/main" val="1940448440"/>
                    </a:ext>
                  </a:extLst>
                </a:gridCol>
              </a:tblGrid>
              <a:tr h="291909">
                <a:tc>
                  <a:txBody>
                    <a:bodyPr/>
                    <a:lstStyle/>
                    <a:p>
                      <a:r>
                        <a:rPr lang="en-GB" sz="1200" dirty="0">
                          <a:latin typeface="Arial" panose="020B0604020202020204" pitchFamily="34" charset="0"/>
                          <a:cs typeface="Arial" panose="020B0604020202020204" pitchFamily="34" charset="0"/>
                        </a:rPr>
                        <a:t>Focus</a:t>
                      </a:r>
                    </a:p>
                  </a:txBody>
                  <a:tcPr>
                    <a:solidFill>
                      <a:srgbClr val="F24678"/>
                    </a:solidFill>
                  </a:tcPr>
                </a:tc>
                <a:tc>
                  <a:txBody>
                    <a:bodyPr/>
                    <a:lstStyle/>
                    <a:p>
                      <a:r>
                        <a:rPr lang="en-GB" sz="1200" dirty="0">
                          <a:latin typeface="Arial" panose="020B0604020202020204" pitchFamily="34" charset="0"/>
                          <a:cs typeface="Arial" panose="020B0604020202020204" pitchFamily="34" charset="0"/>
                        </a:rPr>
                        <a:t>Actions </a:t>
                      </a:r>
                    </a:p>
                  </a:txBody>
                  <a:tcPr>
                    <a:solidFill>
                      <a:srgbClr val="F24678"/>
                    </a:solidFill>
                  </a:tcPr>
                </a:tc>
                <a:tc>
                  <a:txBody>
                    <a:bodyPr/>
                    <a:lstStyle/>
                    <a:p>
                      <a:r>
                        <a:rPr lang="en-GB" sz="1200" dirty="0">
                          <a:latin typeface="Arial" panose="020B0604020202020204" pitchFamily="34" charset="0"/>
                          <a:cs typeface="Arial" panose="020B0604020202020204" pitchFamily="34" charset="0"/>
                        </a:rPr>
                        <a:t>Measure </a:t>
                      </a:r>
                    </a:p>
                  </a:txBody>
                  <a:tcPr>
                    <a:solidFill>
                      <a:srgbClr val="F24678"/>
                    </a:solidFill>
                  </a:tcPr>
                </a:tc>
                <a:tc>
                  <a:txBody>
                    <a:bodyPr/>
                    <a:lstStyle/>
                    <a:p>
                      <a:r>
                        <a:rPr lang="en-GB" sz="1200" dirty="0">
                          <a:latin typeface="Arial" panose="020B0604020202020204" pitchFamily="34" charset="0"/>
                          <a:cs typeface="Arial" panose="020B0604020202020204" pitchFamily="34" charset="0"/>
                        </a:rPr>
                        <a:t>Timeline</a:t>
                      </a:r>
                    </a:p>
                  </a:txBody>
                  <a:tcPr>
                    <a:solidFill>
                      <a:srgbClr val="F24678"/>
                    </a:solidFill>
                  </a:tcPr>
                </a:tc>
                <a:extLst>
                  <a:ext uri="{0D108BD9-81ED-4DB2-BD59-A6C34878D82A}">
                    <a16:rowId xmlns:a16="http://schemas.microsoft.com/office/drawing/2014/main" val="59729876"/>
                  </a:ext>
                </a:extLst>
              </a:tr>
              <a:tr h="1364275">
                <a:tc>
                  <a:txBody>
                    <a:bodyPr/>
                    <a:lstStyle/>
                    <a:p>
                      <a:r>
                        <a:rPr lang="en-GB" sz="1000" b="1" dirty="0">
                          <a:latin typeface="Arial" panose="020B0604020202020204" pitchFamily="34" charset="0"/>
                          <a:cs typeface="Arial" panose="020B0604020202020204" pitchFamily="34" charset="0"/>
                        </a:rPr>
                        <a:t>Ensure personalised care and support plans (PCSPs) are available in a range of languages and formats </a:t>
                      </a:r>
                    </a:p>
                  </a:txBody>
                  <a:tcPr>
                    <a:solidFill>
                      <a:srgbClr val="FBC5D4"/>
                    </a:solidFill>
                  </a:tcPr>
                </a:tc>
                <a:tc>
                  <a:txBody>
                    <a:bodyPr/>
                    <a:lstStyle/>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Identify maternity service users facing potential digital exclusion areas and provide the necessary support to facilitate best use of digital tools and systems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Share </a:t>
                      </a:r>
                      <a:r>
                        <a:rPr lang="en-GB" sz="1000" dirty="0" smtClean="0">
                          <a:latin typeface="Arial" panose="020B0604020202020204" pitchFamily="34" charset="0"/>
                          <a:cs typeface="Arial" panose="020B0604020202020204" pitchFamily="34" charset="0"/>
                        </a:rPr>
                        <a:t>digital </a:t>
                      </a:r>
                      <a:r>
                        <a:rPr lang="en-GB" sz="1000" dirty="0">
                          <a:latin typeface="Arial" panose="020B0604020202020204" pitchFamily="34" charset="0"/>
                          <a:cs typeface="Arial" panose="020B0604020202020204" pitchFamily="34" charset="0"/>
                        </a:rPr>
                        <a:t>i</a:t>
                      </a:r>
                      <a:r>
                        <a:rPr lang="en-GB" sz="1000" dirty="0" smtClean="0">
                          <a:latin typeface="Arial" panose="020B0604020202020204" pitchFamily="34" charset="0"/>
                          <a:cs typeface="Arial" panose="020B0604020202020204" pitchFamily="34" charset="0"/>
                        </a:rPr>
                        <a:t>nclusion </a:t>
                      </a:r>
                      <a:r>
                        <a:rPr lang="en-GB" sz="1000" dirty="0">
                          <a:latin typeface="Arial" panose="020B0604020202020204" pitchFamily="34" charset="0"/>
                          <a:cs typeface="Arial" panose="020B0604020202020204" pitchFamily="34" charset="0"/>
                        </a:rPr>
                        <a:t>resources for front-line staff to signpost residents to digital solutions in their local areas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Develop and implement a </a:t>
                      </a:r>
                      <a:r>
                        <a:rPr lang="en-GB" sz="1000" dirty="0" smtClean="0">
                          <a:latin typeface="Arial" panose="020B0604020202020204" pitchFamily="34" charset="0"/>
                          <a:cs typeface="Arial" panose="020B0604020202020204" pitchFamily="34" charset="0"/>
                        </a:rPr>
                        <a:t>digital </a:t>
                      </a:r>
                      <a:r>
                        <a:rPr lang="en-GB" sz="1000" dirty="0">
                          <a:latin typeface="Arial" panose="020B0604020202020204" pitchFamily="34" charset="0"/>
                          <a:cs typeface="Arial" panose="020B0604020202020204" pitchFamily="34" charset="0"/>
                        </a:rPr>
                        <a:t>c</a:t>
                      </a:r>
                      <a:r>
                        <a:rPr lang="en-GB" sz="1000" dirty="0" smtClean="0">
                          <a:latin typeface="Arial" panose="020B0604020202020204" pitchFamily="34" charset="0"/>
                          <a:cs typeface="Arial" panose="020B0604020202020204" pitchFamily="34" charset="0"/>
                        </a:rPr>
                        <a:t>hampion </a:t>
                      </a:r>
                      <a:r>
                        <a:rPr lang="en-GB" sz="1000" dirty="0">
                          <a:latin typeface="Arial" panose="020B0604020202020204" pitchFamily="34" charset="0"/>
                          <a:cs typeface="Arial" panose="020B0604020202020204" pitchFamily="34" charset="0"/>
                        </a:rPr>
                        <a:t>model </a:t>
                      </a:r>
                    </a:p>
                  </a:txBody>
                  <a:tcPr>
                    <a:solidFill>
                      <a:srgbClr val="FBC5D4"/>
                    </a:solidFill>
                  </a:tcPr>
                </a:tc>
                <a:tc>
                  <a:txBody>
                    <a:bodyPr/>
                    <a:lstStyle/>
                    <a:p>
                      <a:r>
                        <a:rPr lang="en-GB" sz="1000" dirty="0">
                          <a:latin typeface="Arial" panose="020B0604020202020204" pitchFamily="34" charset="0"/>
                          <a:cs typeface="Arial" panose="020B0604020202020204" pitchFamily="34" charset="0"/>
                        </a:rPr>
                        <a:t>KPI </a:t>
                      </a:r>
                      <a:r>
                        <a:rPr lang="en-GB" sz="1000" dirty="0" smtClean="0">
                          <a:latin typeface="Arial" panose="020B0604020202020204" pitchFamily="34" charset="0"/>
                          <a:cs typeface="Arial" panose="020B0604020202020204" pitchFamily="34" charset="0"/>
                        </a:rPr>
                        <a:t>metrics</a:t>
                      </a:r>
                      <a:r>
                        <a:rPr lang="en-GB" sz="1000" baseline="0" dirty="0" smtClean="0">
                          <a:latin typeface="Arial" panose="020B0604020202020204" pitchFamily="34" charset="0"/>
                          <a:cs typeface="Arial" panose="020B0604020202020204" pitchFamily="34" charset="0"/>
                        </a:rPr>
                        <a:t> </a:t>
                      </a:r>
                      <a:endParaRPr lang="en-GB" sz="1000" baseline="0" dirty="0">
                        <a:latin typeface="Arial" panose="020B0604020202020204" pitchFamily="34" charset="0"/>
                        <a:cs typeface="Arial" panose="020B0604020202020204" pitchFamily="34" charset="0"/>
                      </a:endParaRPr>
                    </a:p>
                    <a:p>
                      <a:r>
                        <a:rPr lang="en-GB" sz="1000" baseline="0" dirty="0" smtClean="0">
                          <a:latin typeface="Arial" panose="020B0604020202020204" pitchFamily="34" charset="0"/>
                          <a:cs typeface="Arial" panose="020B0604020202020204" pitchFamily="34" charset="0"/>
                        </a:rPr>
                        <a:t>audit </a:t>
                      </a:r>
                      <a:endParaRPr lang="en-GB" sz="1000" dirty="0">
                        <a:latin typeface="Arial" panose="020B0604020202020204" pitchFamily="34" charset="0"/>
                        <a:cs typeface="Arial" panose="020B0604020202020204" pitchFamily="34" charset="0"/>
                      </a:endParaRPr>
                    </a:p>
                  </a:txBody>
                  <a:tcPr>
                    <a:solidFill>
                      <a:srgbClr val="FBC5D4"/>
                    </a:solidFill>
                  </a:tcPr>
                </a:tc>
                <a:tc>
                  <a:txBody>
                    <a:bodyPr/>
                    <a:lstStyle/>
                    <a:p>
                      <a:r>
                        <a:rPr lang="en-GB" sz="1000" dirty="0">
                          <a:latin typeface="Arial" panose="020B0604020202020204" pitchFamily="34" charset="0"/>
                          <a:cs typeface="Arial" panose="020B0604020202020204" pitchFamily="34" charset="0"/>
                        </a:rPr>
                        <a:t>March 2024</a:t>
                      </a:r>
                    </a:p>
                  </a:txBody>
                  <a:tcPr>
                    <a:solidFill>
                      <a:srgbClr val="FBC5D4"/>
                    </a:solidFill>
                  </a:tcPr>
                </a:tc>
                <a:extLst>
                  <a:ext uri="{0D108BD9-81ED-4DB2-BD59-A6C34878D82A}">
                    <a16:rowId xmlns:a16="http://schemas.microsoft.com/office/drawing/2014/main" val="1119859084"/>
                  </a:ext>
                </a:extLst>
              </a:tr>
            </a:tbl>
          </a:graphicData>
        </a:graphic>
      </p:graphicFrame>
      <p:pic>
        <p:nvPicPr>
          <p:cNvPr id="3" name="Picture 2"/>
          <p:cNvPicPr>
            <a:picLocks noChangeAspect="1"/>
          </p:cNvPicPr>
          <p:nvPr/>
        </p:nvPicPr>
        <p:blipFill>
          <a:blip r:embed="rId2"/>
          <a:stretch>
            <a:fillRect/>
          </a:stretch>
        </p:blipFill>
        <p:spPr>
          <a:xfrm>
            <a:off x="3688780" y="5949280"/>
            <a:ext cx="4254952" cy="733914"/>
          </a:xfrm>
          <a:prstGeom prst="rect">
            <a:avLst/>
          </a:prstGeom>
        </p:spPr>
      </p:pic>
    </p:spTree>
    <p:extLst>
      <p:ext uri="{BB962C8B-B14F-4D97-AF65-F5344CB8AC3E}">
        <p14:creationId xmlns:p14="http://schemas.microsoft.com/office/powerpoint/2010/main" val="2848026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082194163"/>
              </p:ext>
            </p:extLst>
          </p:nvPr>
        </p:nvGraphicFramePr>
        <p:xfrm>
          <a:off x="263352" y="1772816"/>
          <a:ext cx="11385552" cy="2104008"/>
        </p:xfrm>
        <a:graphic>
          <a:graphicData uri="http://schemas.openxmlformats.org/drawingml/2006/table">
            <a:tbl>
              <a:tblPr firstRow="1" bandRow="1">
                <a:tableStyleId>{5C22544A-7EE6-4342-B048-85BDC9FD1C3A}</a:tableStyleId>
              </a:tblPr>
              <a:tblGrid>
                <a:gridCol w="1535507">
                  <a:extLst>
                    <a:ext uri="{9D8B030D-6E8A-4147-A177-3AD203B41FA5}">
                      <a16:colId xmlns:a16="http://schemas.microsoft.com/office/drawing/2014/main" val="1598465398"/>
                    </a:ext>
                  </a:extLst>
                </a:gridCol>
                <a:gridCol w="6826326">
                  <a:extLst>
                    <a:ext uri="{9D8B030D-6E8A-4147-A177-3AD203B41FA5}">
                      <a16:colId xmlns:a16="http://schemas.microsoft.com/office/drawing/2014/main" val="1412383867"/>
                    </a:ext>
                  </a:extLst>
                </a:gridCol>
                <a:gridCol w="1944216">
                  <a:extLst>
                    <a:ext uri="{9D8B030D-6E8A-4147-A177-3AD203B41FA5}">
                      <a16:colId xmlns:a16="http://schemas.microsoft.com/office/drawing/2014/main" val="1151554102"/>
                    </a:ext>
                  </a:extLst>
                </a:gridCol>
                <a:gridCol w="1079503">
                  <a:extLst>
                    <a:ext uri="{9D8B030D-6E8A-4147-A177-3AD203B41FA5}">
                      <a16:colId xmlns:a16="http://schemas.microsoft.com/office/drawing/2014/main" val="1940448440"/>
                    </a:ext>
                  </a:extLst>
                </a:gridCol>
              </a:tblGrid>
              <a:tr h="370840">
                <a:tc>
                  <a:txBody>
                    <a:bodyPr/>
                    <a:lstStyle/>
                    <a:p>
                      <a:r>
                        <a:rPr lang="en-GB" sz="1200" dirty="0">
                          <a:latin typeface="Arial" panose="020B0604020202020204" pitchFamily="34" charset="0"/>
                          <a:cs typeface="Arial" panose="020B0604020202020204" pitchFamily="34" charset="0"/>
                        </a:rPr>
                        <a:t>Focus</a:t>
                      </a:r>
                    </a:p>
                  </a:txBody>
                  <a:tcPr>
                    <a:solidFill>
                      <a:srgbClr val="00B8B3"/>
                    </a:solidFill>
                  </a:tcPr>
                </a:tc>
                <a:tc>
                  <a:txBody>
                    <a:bodyPr/>
                    <a:lstStyle/>
                    <a:p>
                      <a:r>
                        <a:rPr lang="en-GB" sz="1200" dirty="0">
                          <a:latin typeface="Arial" panose="020B0604020202020204" pitchFamily="34" charset="0"/>
                          <a:cs typeface="Arial" panose="020B0604020202020204" pitchFamily="34" charset="0"/>
                        </a:rPr>
                        <a:t>Actions </a:t>
                      </a:r>
                    </a:p>
                  </a:txBody>
                  <a:tcPr>
                    <a:solidFill>
                      <a:srgbClr val="00B8B3"/>
                    </a:solidFill>
                  </a:tcPr>
                </a:tc>
                <a:tc>
                  <a:txBody>
                    <a:bodyPr/>
                    <a:lstStyle/>
                    <a:p>
                      <a:r>
                        <a:rPr lang="en-GB" sz="1200" dirty="0">
                          <a:latin typeface="Arial" panose="020B0604020202020204" pitchFamily="34" charset="0"/>
                          <a:cs typeface="Arial" panose="020B0604020202020204" pitchFamily="34" charset="0"/>
                        </a:rPr>
                        <a:t>Measure </a:t>
                      </a:r>
                    </a:p>
                  </a:txBody>
                  <a:tcPr>
                    <a:solidFill>
                      <a:srgbClr val="00B8B3"/>
                    </a:solidFill>
                  </a:tcPr>
                </a:tc>
                <a:tc>
                  <a:txBody>
                    <a:bodyPr/>
                    <a:lstStyle/>
                    <a:p>
                      <a:r>
                        <a:rPr lang="en-GB" sz="1200" dirty="0">
                          <a:latin typeface="Arial" panose="020B0604020202020204" pitchFamily="34" charset="0"/>
                          <a:cs typeface="Arial" panose="020B0604020202020204" pitchFamily="34" charset="0"/>
                        </a:rPr>
                        <a:t>Timeline</a:t>
                      </a:r>
                    </a:p>
                  </a:txBody>
                  <a:tcPr>
                    <a:solidFill>
                      <a:srgbClr val="00B8B3"/>
                    </a:solidFill>
                  </a:tcPr>
                </a:tc>
                <a:extLst>
                  <a:ext uri="{0D108BD9-81ED-4DB2-BD59-A6C34878D82A}">
                    <a16:rowId xmlns:a16="http://schemas.microsoft.com/office/drawing/2014/main" val="59729876"/>
                  </a:ext>
                </a:extLst>
              </a:tr>
              <a:tr h="1733168">
                <a:tc>
                  <a:txBody>
                    <a:bodyPr/>
                    <a:lstStyle/>
                    <a:p>
                      <a:endParaRPr lang="en-GB" sz="1000" b="1" dirty="0">
                        <a:latin typeface="Arial" panose="020B0604020202020204" pitchFamily="34" charset="0"/>
                        <a:cs typeface="Arial" panose="020B0604020202020204" pitchFamily="34" charset="0"/>
                      </a:endParaRPr>
                    </a:p>
                    <a:p>
                      <a:r>
                        <a:rPr lang="en-GB" sz="1000" b="1" dirty="0">
                          <a:latin typeface="Arial" panose="020B0604020202020204" pitchFamily="34" charset="0"/>
                          <a:cs typeface="Arial" panose="020B0604020202020204" pitchFamily="34" charset="0"/>
                        </a:rPr>
                        <a:t>On maternity information </a:t>
                      </a:r>
                    </a:p>
                    <a:p>
                      <a:r>
                        <a:rPr lang="en-GB" sz="1000" b="1" dirty="0">
                          <a:latin typeface="Arial" panose="020B0604020202020204" pitchFamily="34" charset="0"/>
                          <a:cs typeface="Arial" panose="020B0604020202020204" pitchFamily="34" charset="0"/>
                        </a:rPr>
                        <a:t>systems continuously improve the data quality </a:t>
                      </a:r>
                    </a:p>
                    <a:p>
                      <a:r>
                        <a:rPr lang="en-GB" sz="1000" b="1" dirty="0">
                          <a:latin typeface="Arial" panose="020B0604020202020204" pitchFamily="34" charset="0"/>
                          <a:cs typeface="Arial" panose="020B0604020202020204" pitchFamily="34" charset="0"/>
                        </a:rPr>
                        <a:t>of ethnic coding and the mother’s postcode</a:t>
                      </a:r>
                    </a:p>
                  </a:txBody>
                  <a:tcPr>
                    <a:solidFill>
                      <a:srgbClr val="BDFFFD"/>
                    </a:solidFill>
                  </a:tcPr>
                </a:tc>
                <a:tc>
                  <a:txBody>
                    <a:bodyPr/>
                    <a:lstStyle/>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Develop and </a:t>
                      </a:r>
                      <a:r>
                        <a:rPr lang="en-GB" sz="1000" dirty="0" smtClean="0">
                          <a:latin typeface="Arial" panose="020B0604020202020204" pitchFamily="34" charset="0"/>
                          <a:cs typeface="Arial" panose="020B0604020202020204" pitchFamily="34" charset="0"/>
                        </a:rPr>
                        <a:t>submit NW London </a:t>
                      </a:r>
                      <a:r>
                        <a:rPr lang="en-GB" sz="1000" dirty="0">
                          <a:latin typeface="Arial" panose="020B0604020202020204" pitchFamily="34" charset="0"/>
                          <a:cs typeface="Arial" panose="020B0604020202020204" pitchFamily="34" charset="0"/>
                        </a:rPr>
                        <a:t>Maternity Digital Strategy Enhance MSDS submission and the accuracy of the data by implementing a new process prior the final submission</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Upgrade maternity IT systems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Regular data quality checks via LMS digital meeting</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To capture data on </a:t>
                      </a:r>
                      <a:r>
                        <a:rPr lang="en-GB" sz="1000" dirty="0" err="1">
                          <a:latin typeface="Arial" panose="020B0604020202020204" pitchFamily="34" charset="0"/>
                          <a:cs typeface="Arial" panose="020B0604020202020204" pitchFamily="34" charset="0"/>
                        </a:rPr>
                        <a:t>MCoC</a:t>
                      </a:r>
                      <a:r>
                        <a:rPr lang="en-GB" sz="1000" dirty="0">
                          <a:latin typeface="Arial" panose="020B0604020202020204" pitchFamily="34" charset="0"/>
                          <a:cs typeface="Arial" panose="020B0604020202020204" pitchFamily="34" charset="0"/>
                        </a:rPr>
                        <a:t> teams, deprivation and ethnicity. Monitor quality and progress with monthly dashboard check and MSDS submissions</a:t>
                      </a:r>
                    </a:p>
                  </a:txBody>
                  <a:tcPr>
                    <a:solidFill>
                      <a:srgbClr val="BDFFFD"/>
                    </a:solidFill>
                  </a:tcPr>
                </a:tc>
                <a:tc>
                  <a:txBody>
                    <a:bodyPr/>
                    <a:lstStyle/>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Strategy approved by ICB in January 23</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Use of</a:t>
                      </a:r>
                      <a:r>
                        <a:rPr lang="en-GB" sz="1000" baseline="0" dirty="0">
                          <a:latin typeface="Arial" panose="020B0604020202020204" pitchFamily="34" charset="0"/>
                          <a:cs typeface="Arial" panose="020B0604020202020204" pitchFamily="34" charset="0"/>
                        </a:rPr>
                        <a:t> What Good looks like framework to RAG rate the LMNS </a:t>
                      </a:r>
                      <a:r>
                        <a:rPr lang="en-GB" sz="1000" baseline="0" dirty="0" smtClean="0">
                          <a:latin typeface="Arial" panose="020B0604020202020204" pitchFamily="34" charset="0"/>
                          <a:cs typeface="Arial" panose="020B0604020202020204" pitchFamily="34" charset="0"/>
                        </a:rPr>
                        <a:t>trusts </a:t>
                      </a:r>
                      <a:r>
                        <a:rPr lang="en-GB" sz="1000" baseline="0" dirty="0">
                          <a:latin typeface="Arial" panose="020B0604020202020204" pitchFamily="34" charset="0"/>
                          <a:cs typeface="Arial" panose="020B0604020202020204" pitchFamily="34" charset="0"/>
                        </a:rPr>
                        <a:t>system and monitor progress</a:t>
                      </a:r>
                    </a:p>
                    <a:p>
                      <a:pPr marL="171450" indent="-171450">
                        <a:buFont typeface="Arial" panose="020B0604020202020204" pitchFamily="34" charset="0"/>
                        <a:buChar char="•"/>
                      </a:pPr>
                      <a:r>
                        <a:rPr lang="en-GB" sz="1000" baseline="0" dirty="0">
                          <a:latin typeface="Arial" panose="020B0604020202020204" pitchFamily="34" charset="0"/>
                          <a:cs typeface="Arial" panose="020B0604020202020204" pitchFamily="34" charset="0"/>
                        </a:rPr>
                        <a:t>Quarterly analysis </a:t>
                      </a:r>
                    </a:p>
                    <a:p>
                      <a:pPr marL="171450" indent="-171450">
                        <a:buFont typeface="Arial" panose="020B0604020202020204" pitchFamily="34" charset="0"/>
                        <a:buChar char="•"/>
                      </a:pPr>
                      <a:r>
                        <a:rPr lang="en-GB" sz="1000" baseline="0" dirty="0">
                          <a:latin typeface="Arial" panose="020B0604020202020204" pitchFamily="34" charset="0"/>
                          <a:cs typeface="Arial" panose="020B0604020202020204" pitchFamily="34" charset="0"/>
                        </a:rPr>
                        <a:t>Task and finish groups to r/v metrics </a:t>
                      </a:r>
                    </a:p>
                  </a:txBody>
                  <a:tcPr>
                    <a:solidFill>
                      <a:srgbClr val="BDFFFD"/>
                    </a:solidFill>
                  </a:tcPr>
                </a:tc>
                <a:tc>
                  <a:txBody>
                    <a:bodyPr/>
                    <a:lstStyle/>
                    <a:p>
                      <a:r>
                        <a:rPr lang="en-GB" sz="1000" dirty="0">
                          <a:latin typeface="Arial" panose="020B0604020202020204" pitchFamily="34" charset="0"/>
                          <a:cs typeface="Arial" panose="020B0604020202020204" pitchFamily="34" charset="0"/>
                        </a:rPr>
                        <a:t>Business as usual </a:t>
                      </a: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End of April 2023</a:t>
                      </a:r>
                    </a:p>
                  </a:txBody>
                  <a:tcPr>
                    <a:solidFill>
                      <a:srgbClr val="BDFFFD"/>
                    </a:solidFill>
                  </a:tcPr>
                </a:tc>
                <a:extLst>
                  <a:ext uri="{0D108BD9-81ED-4DB2-BD59-A6C34878D82A}">
                    <a16:rowId xmlns:a16="http://schemas.microsoft.com/office/drawing/2014/main" val="1119859084"/>
                  </a:ext>
                </a:extLst>
              </a:tr>
            </a:tbl>
          </a:graphicData>
        </a:graphic>
      </p:graphicFrame>
      <p:sp>
        <p:nvSpPr>
          <p:cNvPr id="3" name="Slide Number Placeholder 2"/>
          <p:cNvSpPr>
            <a:spLocks noGrp="1"/>
          </p:cNvSpPr>
          <p:nvPr>
            <p:ph type="sldNum" sz="quarter" idx="12"/>
          </p:nvPr>
        </p:nvSpPr>
        <p:spPr/>
        <p:txBody>
          <a:bodyPr/>
          <a:lstStyle/>
          <a:p>
            <a:fld id="{E76F84FA-B8EB-462F-97BA-032CB76B4E3A}" type="slidenum">
              <a:rPr lang="en-GB" smtClean="0"/>
              <a:t>15</a:t>
            </a:fld>
            <a:endParaRPr lang="en-GB"/>
          </a:p>
        </p:txBody>
      </p:sp>
      <p:sp>
        <p:nvSpPr>
          <p:cNvPr id="4" name="Title 3"/>
          <p:cNvSpPr>
            <a:spLocks noGrp="1"/>
          </p:cNvSpPr>
          <p:nvPr>
            <p:ph type="title"/>
          </p:nvPr>
        </p:nvSpPr>
        <p:spPr>
          <a:xfrm>
            <a:off x="213545" y="332656"/>
            <a:ext cx="11377264" cy="543595"/>
          </a:xfrm>
        </p:spPr>
        <p:txBody>
          <a:bodyPr>
            <a:normAutofit/>
          </a:bodyPr>
          <a:lstStyle/>
          <a:p>
            <a:r>
              <a:rPr lang="en-GB" sz="2400" dirty="0"/>
              <a:t>4.2 Priority area - 3</a:t>
            </a:r>
          </a:p>
        </p:txBody>
      </p:sp>
      <p:sp>
        <p:nvSpPr>
          <p:cNvPr id="6" name="TextBox 5"/>
          <p:cNvSpPr txBox="1"/>
          <p:nvPr/>
        </p:nvSpPr>
        <p:spPr>
          <a:xfrm>
            <a:off x="191344" y="1340768"/>
            <a:ext cx="6408712" cy="276999"/>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Priority 3: Ensure datasets are complete and timely</a:t>
            </a:r>
          </a:p>
        </p:txBody>
      </p:sp>
      <p:pic>
        <p:nvPicPr>
          <p:cNvPr id="8" name="Picture 7"/>
          <p:cNvPicPr>
            <a:picLocks noChangeAspect="1"/>
          </p:cNvPicPr>
          <p:nvPr/>
        </p:nvPicPr>
        <p:blipFill>
          <a:blip r:embed="rId2"/>
          <a:stretch>
            <a:fillRect/>
          </a:stretch>
        </p:blipFill>
        <p:spPr>
          <a:xfrm>
            <a:off x="3688780" y="5949280"/>
            <a:ext cx="4254952" cy="733914"/>
          </a:xfrm>
          <a:prstGeom prst="rect">
            <a:avLst/>
          </a:prstGeom>
        </p:spPr>
      </p:pic>
    </p:spTree>
    <p:extLst>
      <p:ext uri="{BB962C8B-B14F-4D97-AF65-F5344CB8AC3E}">
        <p14:creationId xmlns:p14="http://schemas.microsoft.com/office/powerpoint/2010/main" val="601747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149632959"/>
              </p:ext>
            </p:extLst>
          </p:nvPr>
        </p:nvGraphicFramePr>
        <p:xfrm>
          <a:off x="269322" y="1844824"/>
          <a:ext cx="11385552" cy="2104008"/>
        </p:xfrm>
        <a:graphic>
          <a:graphicData uri="http://schemas.openxmlformats.org/drawingml/2006/table">
            <a:tbl>
              <a:tblPr firstRow="1" bandRow="1">
                <a:tableStyleId>{5C22544A-7EE6-4342-B048-85BDC9FD1C3A}</a:tableStyleId>
              </a:tblPr>
              <a:tblGrid>
                <a:gridCol w="1247475">
                  <a:extLst>
                    <a:ext uri="{9D8B030D-6E8A-4147-A177-3AD203B41FA5}">
                      <a16:colId xmlns:a16="http://schemas.microsoft.com/office/drawing/2014/main" val="1598465398"/>
                    </a:ext>
                  </a:extLst>
                </a:gridCol>
                <a:gridCol w="7560840">
                  <a:extLst>
                    <a:ext uri="{9D8B030D-6E8A-4147-A177-3AD203B41FA5}">
                      <a16:colId xmlns:a16="http://schemas.microsoft.com/office/drawing/2014/main" val="1412383867"/>
                    </a:ext>
                  </a:extLst>
                </a:gridCol>
                <a:gridCol w="1497734">
                  <a:extLst>
                    <a:ext uri="{9D8B030D-6E8A-4147-A177-3AD203B41FA5}">
                      <a16:colId xmlns:a16="http://schemas.microsoft.com/office/drawing/2014/main" val="1151554102"/>
                    </a:ext>
                  </a:extLst>
                </a:gridCol>
                <a:gridCol w="1079503">
                  <a:extLst>
                    <a:ext uri="{9D8B030D-6E8A-4147-A177-3AD203B41FA5}">
                      <a16:colId xmlns:a16="http://schemas.microsoft.com/office/drawing/2014/main" val="1940448440"/>
                    </a:ext>
                  </a:extLst>
                </a:gridCol>
              </a:tblGrid>
              <a:tr h="370840">
                <a:tc>
                  <a:txBody>
                    <a:bodyPr/>
                    <a:lstStyle/>
                    <a:p>
                      <a:r>
                        <a:rPr lang="en-GB" sz="1200" dirty="0">
                          <a:latin typeface="Arial" panose="020B0604020202020204" pitchFamily="34" charset="0"/>
                          <a:cs typeface="Arial" panose="020B0604020202020204" pitchFamily="34" charset="0"/>
                        </a:rPr>
                        <a:t>Focus</a:t>
                      </a:r>
                    </a:p>
                  </a:txBody>
                  <a:tcPr/>
                </a:tc>
                <a:tc>
                  <a:txBody>
                    <a:bodyPr/>
                    <a:lstStyle/>
                    <a:p>
                      <a:r>
                        <a:rPr lang="en-GB" sz="1200" dirty="0">
                          <a:latin typeface="Arial" panose="020B0604020202020204" pitchFamily="34" charset="0"/>
                          <a:cs typeface="Arial" panose="020B0604020202020204" pitchFamily="34" charset="0"/>
                        </a:rPr>
                        <a:t>Actions </a:t>
                      </a:r>
                    </a:p>
                  </a:txBody>
                  <a:tcPr/>
                </a:tc>
                <a:tc>
                  <a:txBody>
                    <a:bodyPr/>
                    <a:lstStyle/>
                    <a:p>
                      <a:r>
                        <a:rPr lang="en-GB" sz="1200" dirty="0">
                          <a:latin typeface="Arial" panose="020B0604020202020204" pitchFamily="34" charset="0"/>
                          <a:cs typeface="Arial" panose="020B0604020202020204" pitchFamily="34" charset="0"/>
                        </a:rPr>
                        <a:t>Measure </a:t>
                      </a:r>
                    </a:p>
                  </a:txBody>
                  <a:tcPr/>
                </a:tc>
                <a:tc>
                  <a:txBody>
                    <a:bodyPr/>
                    <a:lstStyle/>
                    <a:p>
                      <a:r>
                        <a:rPr lang="en-GB" sz="1200" dirty="0">
                          <a:latin typeface="Arial" panose="020B0604020202020204" pitchFamily="34" charset="0"/>
                          <a:cs typeface="Arial" panose="020B0604020202020204" pitchFamily="34" charset="0"/>
                        </a:rPr>
                        <a:t>Timeline</a:t>
                      </a:r>
                    </a:p>
                  </a:txBody>
                  <a:tcPr/>
                </a:tc>
                <a:extLst>
                  <a:ext uri="{0D108BD9-81ED-4DB2-BD59-A6C34878D82A}">
                    <a16:rowId xmlns:a16="http://schemas.microsoft.com/office/drawing/2014/main" val="59729876"/>
                  </a:ext>
                </a:extLst>
              </a:tr>
              <a:tr h="1733168">
                <a:tc>
                  <a:txBody>
                    <a:bodyPr/>
                    <a:lstStyle/>
                    <a:p>
                      <a:r>
                        <a:rPr lang="en-GB" sz="1000" b="1" dirty="0">
                          <a:latin typeface="Arial" panose="020B0604020202020204" pitchFamily="34" charset="0"/>
                          <a:cs typeface="Arial" panose="020B0604020202020204" pitchFamily="34" charset="0"/>
                        </a:rPr>
                        <a:t>Understand the local population’s maternal and perinatal determinants of health) </a:t>
                      </a:r>
                    </a:p>
                  </a:txBody>
                  <a:tcPr/>
                </a:tc>
                <a:tc>
                  <a:txBody>
                    <a:bodyPr/>
                    <a:lstStyle/>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Build population health dashboards to provide a picture of change over time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Investment in resource to facilitate easy extraction of data from maternity information systems is needed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Retrieve, clean and analyse maternity information system data sets to get a better overview of maternity outcomes by ethnicity and deprivation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To analyse provider process indicators and outcomes by ethnicity to ensure that resources are proportionally directed across the system to areas of highest acuity by ethnicity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LMS to work collaboratively with borough based partners to share, understand data and to better understand the correlation between maternity outcomes and social determinants of health </a:t>
                      </a:r>
                    </a:p>
                  </a:txBody>
                  <a:tcPr/>
                </a:tc>
                <a:tc>
                  <a:txBody>
                    <a:bodyPr/>
                    <a:lstStyle/>
                    <a:p>
                      <a:r>
                        <a:rPr lang="en-GB" sz="1000" dirty="0">
                          <a:latin typeface="Arial" panose="020B0604020202020204" pitchFamily="34" charset="0"/>
                          <a:cs typeface="Arial" panose="020B0604020202020204" pitchFamily="34" charset="0"/>
                        </a:rPr>
                        <a:t>Dashboard quarterly analysis </a:t>
                      </a:r>
                    </a:p>
                    <a:p>
                      <a:endParaRPr lang="en-GB" sz="1000" dirty="0">
                        <a:latin typeface="Arial" panose="020B0604020202020204" pitchFamily="34" charset="0"/>
                        <a:cs typeface="Arial" panose="020B0604020202020204" pitchFamily="34" charset="0"/>
                      </a:endParaRPr>
                    </a:p>
                  </a:txBody>
                  <a:tcPr/>
                </a:tc>
                <a:tc>
                  <a:txBody>
                    <a:bodyPr/>
                    <a:lstStyle/>
                    <a:p>
                      <a:r>
                        <a:rPr lang="en-GB" sz="1000" dirty="0">
                          <a:latin typeface="Arial" panose="020B0604020202020204" pitchFamily="34" charset="0"/>
                          <a:cs typeface="Arial" panose="020B0604020202020204" pitchFamily="34" charset="0"/>
                        </a:rPr>
                        <a:t>Business as usual </a:t>
                      </a:r>
                    </a:p>
                  </a:txBody>
                  <a:tcPr/>
                </a:tc>
                <a:extLst>
                  <a:ext uri="{0D108BD9-81ED-4DB2-BD59-A6C34878D82A}">
                    <a16:rowId xmlns:a16="http://schemas.microsoft.com/office/drawing/2014/main" val="1119859084"/>
                  </a:ext>
                </a:extLst>
              </a:tr>
            </a:tbl>
          </a:graphicData>
        </a:graphic>
      </p:graphicFrame>
      <p:sp>
        <p:nvSpPr>
          <p:cNvPr id="4" name="Title 3"/>
          <p:cNvSpPr>
            <a:spLocks noGrp="1"/>
          </p:cNvSpPr>
          <p:nvPr>
            <p:ph type="title"/>
          </p:nvPr>
        </p:nvSpPr>
        <p:spPr>
          <a:xfrm>
            <a:off x="191344" y="404664"/>
            <a:ext cx="11377264" cy="543595"/>
          </a:xfrm>
        </p:spPr>
        <p:txBody>
          <a:bodyPr>
            <a:normAutofit fontScale="90000"/>
          </a:bodyPr>
          <a:lstStyle/>
          <a:p>
            <a:r>
              <a:rPr lang="en-GB" sz="2400" dirty="0"/>
              <a:t>4.2 Priority 4: Accelerate preventative programmes that engage those at greatest risk of poor health outcomes 1/5</a:t>
            </a:r>
          </a:p>
        </p:txBody>
      </p:sp>
      <p:sp>
        <p:nvSpPr>
          <p:cNvPr id="6" name="TextBox 5"/>
          <p:cNvSpPr txBox="1"/>
          <p:nvPr/>
        </p:nvSpPr>
        <p:spPr>
          <a:xfrm>
            <a:off x="184677" y="1340768"/>
            <a:ext cx="8549413" cy="276999"/>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4.a: Understand your population and co-produce interventions</a:t>
            </a:r>
          </a:p>
        </p:txBody>
      </p:sp>
      <p:pic>
        <p:nvPicPr>
          <p:cNvPr id="8" name="Picture 7"/>
          <p:cNvPicPr>
            <a:picLocks noChangeAspect="1"/>
          </p:cNvPicPr>
          <p:nvPr/>
        </p:nvPicPr>
        <p:blipFill>
          <a:blip r:embed="rId2"/>
          <a:stretch>
            <a:fillRect/>
          </a:stretch>
        </p:blipFill>
        <p:spPr>
          <a:xfrm>
            <a:off x="3688780" y="5949280"/>
            <a:ext cx="4254952" cy="733914"/>
          </a:xfrm>
          <a:prstGeom prst="rect">
            <a:avLst/>
          </a:prstGeom>
        </p:spPr>
      </p:pic>
    </p:spTree>
    <p:extLst>
      <p:ext uri="{BB962C8B-B14F-4D97-AF65-F5344CB8AC3E}">
        <p14:creationId xmlns:p14="http://schemas.microsoft.com/office/powerpoint/2010/main" val="3816648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5360" y="260648"/>
            <a:ext cx="11377264" cy="543595"/>
          </a:xfrm>
        </p:spPr>
        <p:txBody>
          <a:bodyPr>
            <a:normAutofit fontScale="90000"/>
          </a:bodyPr>
          <a:lstStyle/>
          <a:p>
            <a:r>
              <a:rPr lang="en-GB" sz="2400" dirty="0"/>
              <a:t>4.2 Priority 4: Accelerate preventative programmes that engage those at greatest risk of poor health outcomes 2 /5</a:t>
            </a:r>
          </a:p>
        </p:txBody>
      </p:sp>
      <p:sp>
        <p:nvSpPr>
          <p:cNvPr id="7" name="TextBox 6"/>
          <p:cNvSpPr txBox="1"/>
          <p:nvPr/>
        </p:nvSpPr>
        <p:spPr>
          <a:xfrm>
            <a:off x="335360" y="1412776"/>
            <a:ext cx="11017224" cy="276999"/>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4.a: Accelerate preventative programmes that engage those at greatest risk of poor health outcomes</a:t>
            </a:r>
          </a:p>
        </p:txBody>
      </p:sp>
      <p:graphicFrame>
        <p:nvGraphicFramePr>
          <p:cNvPr id="8" name="Content Placeholder 4"/>
          <p:cNvGraphicFramePr>
            <a:graphicFrameLocks/>
          </p:cNvGraphicFramePr>
          <p:nvPr>
            <p:extLst>
              <p:ext uri="{D42A27DB-BD31-4B8C-83A1-F6EECF244321}">
                <p14:modId xmlns:p14="http://schemas.microsoft.com/office/powerpoint/2010/main" val="2673011096"/>
              </p:ext>
            </p:extLst>
          </p:nvPr>
        </p:nvGraphicFramePr>
        <p:xfrm>
          <a:off x="388173" y="1988840"/>
          <a:ext cx="11385552" cy="3967480"/>
        </p:xfrm>
        <a:graphic>
          <a:graphicData uri="http://schemas.openxmlformats.org/drawingml/2006/table">
            <a:tbl>
              <a:tblPr firstRow="1" bandRow="1">
                <a:tableStyleId>{5C22544A-7EE6-4342-B048-85BDC9FD1C3A}</a:tableStyleId>
              </a:tblPr>
              <a:tblGrid>
                <a:gridCol w="1276605">
                  <a:extLst>
                    <a:ext uri="{9D8B030D-6E8A-4147-A177-3AD203B41FA5}">
                      <a16:colId xmlns:a16="http://schemas.microsoft.com/office/drawing/2014/main" val="1598465398"/>
                    </a:ext>
                  </a:extLst>
                </a:gridCol>
                <a:gridCol w="7560840">
                  <a:extLst>
                    <a:ext uri="{9D8B030D-6E8A-4147-A177-3AD203B41FA5}">
                      <a16:colId xmlns:a16="http://schemas.microsoft.com/office/drawing/2014/main" val="1412383867"/>
                    </a:ext>
                  </a:extLst>
                </a:gridCol>
                <a:gridCol w="1468604">
                  <a:extLst>
                    <a:ext uri="{9D8B030D-6E8A-4147-A177-3AD203B41FA5}">
                      <a16:colId xmlns:a16="http://schemas.microsoft.com/office/drawing/2014/main" val="1151554102"/>
                    </a:ext>
                  </a:extLst>
                </a:gridCol>
                <a:gridCol w="1079503">
                  <a:extLst>
                    <a:ext uri="{9D8B030D-6E8A-4147-A177-3AD203B41FA5}">
                      <a16:colId xmlns:a16="http://schemas.microsoft.com/office/drawing/2014/main" val="1940448440"/>
                    </a:ext>
                  </a:extLst>
                </a:gridCol>
              </a:tblGrid>
              <a:tr h="370840">
                <a:tc>
                  <a:txBody>
                    <a:bodyPr/>
                    <a:lstStyle/>
                    <a:p>
                      <a:r>
                        <a:rPr lang="en-GB" sz="1200" dirty="0">
                          <a:latin typeface="Arial" panose="020B0604020202020204" pitchFamily="34" charset="0"/>
                          <a:cs typeface="Arial" panose="020B0604020202020204" pitchFamily="34" charset="0"/>
                        </a:rPr>
                        <a:t>Focus</a:t>
                      </a:r>
                    </a:p>
                  </a:txBody>
                  <a:tcPr/>
                </a:tc>
                <a:tc>
                  <a:txBody>
                    <a:bodyPr/>
                    <a:lstStyle/>
                    <a:p>
                      <a:r>
                        <a:rPr lang="en-GB" sz="1200" dirty="0">
                          <a:latin typeface="Arial" panose="020B0604020202020204" pitchFamily="34" charset="0"/>
                          <a:cs typeface="Arial" panose="020B0604020202020204" pitchFamily="34" charset="0"/>
                        </a:rPr>
                        <a:t>Actions </a:t>
                      </a:r>
                    </a:p>
                  </a:txBody>
                  <a:tcPr/>
                </a:tc>
                <a:tc>
                  <a:txBody>
                    <a:bodyPr/>
                    <a:lstStyle/>
                    <a:p>
                      <a:r>
                        <a:rPr lang="en-GB" sz="1200" dirty="0">
                          <a:latin typeface="Arial" panose="020B0604020202020204" pitchFamily="34" charset="0"/>
                          <a:cs typeface="Arial" panose="020B0604020202020204" pitchFamily="34" charset="0"/>
                        </a:rPr>
                        <a:t>Measure </a:t>
                      </a:r>
                    </a:p>
                  </a:txBody>
                  <a:tcPr/>
                </a:tc>
                <a:tc>
                  <a:txBody>
                    <a:bodyPr/>
                    <a:lstStyle/>
                    <a:p>
                      <a:r>
                        <a:rPr lang="en-GB" sz="1200" dirty="0">
                          <a:latin typeface="Arial" panose="020B0604020202020204" pitchFamily="34" charset="0"/>
                          <a:cs typeface="Arial" panose="020B0604020202020204" pitchFamily="34" charset="0"/>
                        </a:rPr>
                        <a:t>Timeline</a:t>
                      </a:r>
                    </a:p>
                  </a:txBody>
                  <a:tcPr/>
                </a:tc>
                <a:extLst>
                  <a:ext uri="{0D108BD9-81ED-4DB2-BD59-A6C34878D82A}">
                    <a16:rowId xmlns:a16="http://schemas.microsoft.com/office/drawing/2014/main" val="59729876"/>
                  </a:ext>
                </a:extLst>
              </a:tr>
              <a:tr h="1733168">
                <a:tc>
                  <a:txBody>
                    <a:bodyPr/>
                    <a:lstStyle/>
                    <a:p>
                      <a:r>
                        <a:rPr lang="en-GB" sz="1000" b="1" dirty="0">
                          <a:latin typeface="Arial" panose="020B0604020202020204" pitchFamily="34" charset="0"/>
                          <a:cs typeface="Arial" panose="020B0604020202020204" pitchFamily="34" charset="0"/>
                        </a:rPr>
                        <a:t>Map the community assets which </a:t>
                      </a:r>
                    </a:p>
                    <a:p>
                      <a:r>
                        <a:rPr lang="en-GB" sz="1000" b="1" dirty="0">
                          <a:latin typeface="Arial" panose="020B0604020202020204" pitchFamily="34" charset="0"/>
                          <a:cs typeface="Arial" panose="020B0604020202020204" pitchFamily="34" charset="0"/>
                        </a:rPr>
                        <a:t>help address the social determinants of health </a:t>
                      </a:r>
                    </a:p>
                  </a:txBody>
                  <a:tcPr/>
                </a:tc>
                <a:tc>
                  <a:txBody>
                    <a:bodyPr/>
                    <a:lstStyle/>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Mum &amp; Baby App:</a:t>
                      </a:r>
                    </a:p>
                    <a:p>
                      <a:pPr marL="536575" indent="-171450">
                        <a:buFont typeface="Wingdings" panose="05000000000000000000" pitchFamily="2" charset="2"/>
                        <a:buChar char="ü"/>
                      </a:pPr>
                      <a:r>
                        <a:rPr lang="en-GB" sz="1000" dirty="0">
                          <a:latin typeface="Arial" panose="020B0604020202020204" pitchFamily="34" charset="0"/>
                          <a:cs typeface="Arial" panose="020B0604020202020204" pitchFamily="34" charset="0"/>
                        </a:rPr>
                        <a:t>Complete full app translation into Romanian, </a:t>
                      </a:r>
                    </a:p>
                    <a:p>
                      <a:pPr marL="536575" indent="-171450">
                        <a:buFont typeface="Wingdings" panose="05000000000000000000" pitchFamily="2" charset="2"/>
                        <a:buChar char="ü"/>
                      </a:pPr>
                      <a:r>
                        <a:rPr lang="en-GB" sz="1000" dirty="0">
                          <a:latin typeface="Arial" panose="020B0604020202020204" pitchFamily="34" charset="0"/>
                          <a:cs typeface="Arial" panose="020B0604020202020204" pitchFamily="34" charset="0"/>
                        </a:rPr>
                        <a:t>Guajarati, Hindi, Arabic and Somali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Pilot integration with Care Information Exchange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Increased promotion of and awareness of Mum &amp; Baby app content and functionality</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Supportive Signposting:</a:t>
                      </a:r>
                    </a:p>
                    <a:p>
                      <a:pPr marL="536575" indent="-268288">
                        <a:buFont typeface="Wingdings" panose="05000000000000000000" pitchFamily="2" charset="2"/>
                        <a:buChar char="ü"/>
                      </a:pPr>
                      <a:r>
                        <a:rPr lang="en-GB" sz="1000" dirty="0">
                          <a:latin typeface="Arial" panose="020B0604020202020204" pitchFamily="34" charset="0"/>
                          <a:cs typeface="Arial" panose="020B0604020202020204" pitchFamily="34" charset="0"/>
                        </a:rPr>
                        <a:t>Work with the ICS partners to establish future SSP sustainability and standardisation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Recommence in-depth data collection and collation on ethnicity of users of the SSP service and to include deprivation data</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Maternity Champions &amp; Voluntary sector services: </a:t>
                      </a:r>
                    </a:p>
                    <a:p>
                      <a:pPr marL="446088" indent="-177800">
                        <a:buFont typeface="Wingdings" panose="05000000000000000000" pitchFamily="2" charset="2"/>
                        <a:buChar char="ü"/>
                      </a:pPr>
                      <a:r>
                        <a:rPr lang="en-GB" sz="1000" dirty="0">
                          <a:latin typeface="Arial" panose="020B0604020202020204" pitchFamily="34" charset="0"/>
                          <a:cs typeface="Arial" panose="020B0604020202020204" pitchFamily="34" charset="0"/>
                        </a:rPr>
                        <a:t>Explore expansion of maternity champions programme to outer 5 boroughs</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Increase collaboration with maternity champions and wider voluntary sector</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Domestic abuse services/charities:</a:t>
                      </a:r>
                    </a:p>
                    <a:p>
                      <a:pPr marL="446088" indent="-177800">
                        <a:buFont typeface="Wingdings" panose="05000000000000000000" pitchFamily="2" charset="2"/>
                        <a:buChar char="ü"/>
                      </a:pPr>
                      <a:r>
                        <a:rPr lang="en-GB" sz="1000" dirty="0">
                          <a:latin typeface="Arial" panose="020B0604020202020204" pitchFamily="34" charset="0"/>
                          <a:cs typeface="Arial" panose="020B0604020202020204" pitchFamily="34" charset="0"/>
                        </a:rPr>
                        <a:t>enhanced engagement to ensure resources are available for distribution to the pregnant and postnatal populations they serve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Work collaboratively with people having lived experience to design services/clinics that meet all cultural and diverse needs</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Religious groups:</a:t>
                      </a:r>
                    </a:p>
                    <a:p>
                      <a:pPr marL="628639" lvl="1"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MTP engagement lead to develop sustainable communication methods to share information between service providers and users, build trust and collaboration in future maternity service design</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Children’s centres and family hubs:</a:t>
                      </a:r>
                    </a:p>
                    <a:p>
                      <a:pPr marL="628639" lvl="1"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MTP engagement lead develop communications methods to share information between sectors. This will allow maternity services to work with teams to have more understanding of the needs of the services users, reasons that for reluctance to engage with some health interventions and also extends the reach of information that needs to be disseminate to pregnant and postnatal pregnant people and their families</a:t>
                      </a:r>
                    </a:p>
                  </a:txBody>
                  <a:tcPr/>
                </a:tc>
                <a:tc>
                  <a:txBody>
                    <a:bodyPr/>
                    <a:lstStyle/>
                    <a:p>
                      <a:r>
                        <a:rPr lang="en-GB" sz="1000" dirty="0">
                          <a:latin typeface="Arial" panose="020B0604020202020204" pitchFamily="34" charset="0"/>
                          <a:cs typeface="Arial" panose="020B0604020202020204" pitchFamily="34" charset="0"/>
                        </a:rPr>
                        <a:t>Availability of translation</a:t>
                      </a:r>
                      <a:r>
                        <a:rPr lang="en-GB" sz="1000" baseline="0" dirty="0">
                          <a:latin typeface="Arial" panose="020B0604020202020204" pitchFamily="34" charset="0"/>
                          <a:cs typeface="Arial" panose="020B0604020202020204" pitchFamily="34" charset="0"/>
                        </a:rPr>
                        <a:t> in different languages in the App</a:t>
                      </a:r>
                    </a:p>
                    <a:p>
                      <a:endParaRPr lang="en-GB" sz="1000" baseline="0" dirty="0">
                        <a:latin typeface="Arial" panose="020B0604020202020204" pitchFamily="34" charset="0"/>
                        <a:cs typeface="Arial" panose="020B0604020202020204" pitchFamily="34" charset="0"/>
                      </a:endParaRPr>
                    </a:p>
                    <a:p>
                      <a:endParaRPr lang="en-GB" sz="1000" baseline="0" dirty="0">
                        <a:latin typeface="Arial" panose="020B0604020202020204" pitchFamily="34" charset="0"/>
                        <a:cs typeface="Arial" panose="020B0604020202020204" pitchFamily="34" charset="0"/>
                      </a:endParaRPr>
                    </a:p>
                    <a:p>
                      <a:endParaRPr lang="en-GB" sz="1000" baseline="0" dirty="0">
                        <a:latin typeface="Arial" panose="020B0604020202020204" pitchFamily="34" charset="0"/>
                        <a:cs typeface="Arial" panose="020B0604020202020204" pitchFamily="34" charset="0"/>
                      </a:endParaRPr>
                    </a:p>
                    <a:p>
                      <a:endParaRPr lang="en-GB" sz="1000" baseline="0" dirty="0">
                        <a:latin typeface="Arial" panose="020B0604020202020204" pitchFamily="34" charset="0"/>
                        <a:cs typeface="Arial" panose="020B0604020202020204" pitchFamily="34" charset="0"/>
                      </a:endParaRPr>
                    </a:p>
                    <a:p>
                      <a:endParaRPr lang="en-GB" sz="1000" baseline="0" dirty="0">
                        <a:latin typeface="Arial" panose="020B0604020202020204" pitchFamily="34" charset="0"/>
                        <a:cs typeface="Arial" panose="020B0604020202020204" pitchFamily="34" charset="0"/>
                      </a:endParaRPr>
                    </a:p>
                    <a:p>
                      <a:endParaRPr lang="en-GB" sz="1000" baseline="0" dirty="0">
                        <a:latin typeface="Arial" panose="020B0604020202020204" pitchFamily="34" charset="0"/>
                        <a:cs typeface="Arial" panose="020B0604020202020204" pitchFamily="34" charset="0"/>
                      </a:endParaRPr>
                    </a:p>
                    <a:p>
                      <a:endParaRPr lang="en-GB" sz="1000" baseline="0" dirty="0">
                        <a:latin typeface="Arial" panose="020B0604020202020204" pitchFamily="34" charset="0"/>
                        <a:cs typeface="Arial" panose="020B0604020202020204" pitchFamily="34" charset="0"/>
                      </a:endParaRPr>
                    </a:p>
                    <a:p>
                      <a:endParaRPr lang="en-GB" sz="1000" baseline="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Equity Health Impact</a:t>
                      </a:r>
                      <a:r>
                        <a:rPr lang="en-GB" sz="1000" baseline="0" dirty="0">
                          <a:latin typeface="Arial" panose="020B0604020202020204" pitchFamily="34" charset="0"/>
                          <a:cs typeface="Arial" panose="020B0604020202020204" pitchFamily="34" charset="0"/>
                        </a:rPr>
                        <a:t> assessment </a:t>
                      </a:r>
                    </a:p>
                    <a:p>
                      <a:endParaRPr lang="en-GB" sz="1000" baseline="0" dirty="0">
                        <a:latin typeface="Arial" panose="020B0604020202020204" pitchFamily="34" charset="0"/>
                        <a:cs typeface="Arial" panose="020B0604020202020204" pitchFamily="34" charset="0"/>
                      </a:endParaRPr>
                    </a:p>
                    <a:p>
                      <a:endParaRPr lang="en-GB" sz="1000" baseline="0" dirty="0">
                        <a:latin typeface="Arial" panose="020B0604020202020204" pitchFamily="34" charset="0"/>
                        <a:cs typeface="Arial" panose="020B0604020202020204" pitchFamily="34" charset="0"/>
                      </a:endParaRPr>
                    </a:p>
                    <a:p>
                      <a:r>
                        <a:rPr lang="en-GB" sz="1000" baseline="0" dirty="0">
                          <a:latin typeface="Arial" panose="020B0604020202020204" pitchFamily="34" charset="0"/>
                          <a:cs typeface="Arial" panose="020B0604020202020204" pitchFamily="34" charset="0"/>
                        </a:rPr>
                        <a:t>Record of engagement activities</a:t>
                      </a:r>
                      <a:endParaRPr lang="en-GB" sz="1000" dirty="0">
                        <a:latin typeface="Arial" panose="020B0604020202020204" pitchFamily="34" charset="0"/>
                        <a:cs typeface="Arial" panose="020B0604020202020204" pitchFamily="34" charset="0"/>
                      </a:endParaRPr>
                    </a:p>
                  </a:txBody>
                  <a:tcPr/>
                </a:tc>
                <a:tc>
                  <a:txBody>
                    <a:bodyPr/>
                    <a:lstStyle/>
                    <a:p>
                      <a:r>
                        <a:rPr lang="en-GB" sz="1000" dirty="0">
                          <a:latin typeface="Arial" panose="020B0604020202020204" pitchFamily="34" charset="0"/>
                          <a:cs typeface="Arial" panose="020B0604020202020204" pitchFamily="34" charset="0"/>
                        </a:rPr>
                        <a:t>Sept 2024</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(on hold to align with implementation of Cerner sector-wide)</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2024</a:t>
                      </a:r>
                    </a:p>
                    <a:p>
                      <a:r>
                        <a:rPr lang="en-GB" sz="1000" baseline="0" dirty="0">
                          <a:latin typeface="Arial" panose="020B0604020202020204" pitchFamily="34" charset="0"/>
                          <a:cs typeface="Arial" panose="020B0604020202020204" pitchFamily="34" charset="0"/>
                        </a:rPr>
                        <a:t> 2025</a:t>
                      </a: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Business</a:t>
                      </a:r>
                      <a:r>
                        <a:rPr lang="en-GB" sz="1000" baseline="0" dirty="0">
                          <a:latin typeface="Arial" panose="020B0604020202020204" pitchFamily="34" charset="0"/>
                          <a:cs typeface="Arial" panose="020B0604020202020204" pitchFamily="34" charset="0"/>
                        </a:rPr>
                        <a:t> as usual</a:t>
                      </a:r>
                      <a:endParaRPr lang="en-GB"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19859084"/>
                  </a:ext>
                </a:extLst>
              </a:tr>
            </a:tbl>
          </a:graphicData>
        </a:graphic>
      </p:graphicFrame>
      <p:pic>
        <p:nvPicPr>
          <p:cNvPr id="5" name="Picture 4"/>
          <p:cNvPicPr>
            <a:picLocks noChangeAspect="1"/>
          </p:cNvPicPr>
          <p:nvPr/>
        </p:nvPicPr>
        <p:blipFill>
          <a:blip r:embed="rId2"/>
          <a:stretch>
            <a:fillRect/>
          </a:stretch>
        </p:blipFill>
        <p:spPr>
          <a:xfrm>
            <a:off x="3688780" y="5949280"/>
            <a:ext cx="4254952" cy="733914"/>
          </a:xfrm>
          <a:prstGeom prst="rect">
            <a:avLst/>
          </a:prstGeom>
        </p:spPr>
      </p:pic>
    </p:spTree>
    <p:extLst>
      <p:ext uri="{BB962C8B-B14F-4D97-AF65-F5344CB8AC3E}">
        <p14:creationId xmlns:p14="http://schemas.microsoft.com/office/powerpoint/2010/main" val="1395912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8173" y="403502"/>
            <a:ext cx="11377264" cy="543595"/>
          </a:xfrm>
        </p:spPr>
        <p:txBody>
          <a:bodyPr>
            <a:normAutofit fontScale="90000"/>
          </a:bodyPr>
          <a:lstStyle/>
          <a:p>
            <a:r>
              <a:rPr lang="en-GB" sz="2400" dirty="0"/>
              <a:t>4.2 Priority 4: Accelerate preventative programmes that engage those at greatest risk of poor health outcomes 3 /5</a:t>
            </a:r>
          </a:p>
        </p:txBody>
      </p:sp>
      <p:graphicFrame>
        <p:nvGraphicFramePr>
          <p:cNvPr id="8" name="Content Placeholder 4"/>
          <p:cNvGraphicFramePr>
            <a:graphicFrameLocks/>
          </p:cNvGraphicFramePr>
          <p:nvPr>
            <p:extLst>
              <p:ext uri="{D42A27DB-BD31-4B8C-83A1-F6EECF244321}">
                <p14:modId xmlns:p14="http://schemas.microsoft.com/office/powerpoint/2010/main" val="2344946532"/>
              </p:ext>
            </p:extLst>
          </p:nvPr>
        </p:nvGraphicFramePr>
        <p:xfrm>
          <a:off x="263352" y="1484784"/>
          <a:ext cx="11502084" cy="2473960"/>
        </p:xfrm>
        <a:graphic>
          <a:graphicData uri="http://schemas.openxmlformats.org/drawingml/2006/table">
            <a:tbl>
              <a:tblPr firstRow="1" bandRow="1">
                <a:tableStyleId>{5C22544A-7EE6-4342-B048-85BDC9FD1C3A}</a:tableStyleId>
              </a:tblPr>
              <a:tblGrid>
                <a:gridCol w="1289671">
                  <a:extLst>
                    <a:ext uri="{9D8B030D-6E8A-4147-A177-3AD203B41FA5}">
                      <a16:colId xmlns:a16="http://schemas.microsoft.com/office/drawing/2014/main" val="1598465398"/>
                    </a:ext>
                  </a:extLst>
                </a:gridCol>
                <a:gridCol w="7638226">
                  <a:extLst>
                    <a:ext uri="{9D8B030D-6E8A-4147-A177-3AD203B41FA5}">
                      <a16:colId xmlns:a16="http://schemas.microsoft.com/office/drawing/2014/main" val="1412383867"/>
                    </a:ext>
                  </a:extLst>
                </a:gridCol>
                <a:gridCol w="1483635">
                  <a:extLst>
                    <a:ext uri="{9D8B030D-6E8A-4147-A177-3AD203B41FA5}">
                      <a16:colId xmlns:a16="http://schemas.microsoft.com/office/drawing/2014/main" val="1151554102"/>
                    </a:ext>
                  </a:extLst>
                </a:gridCol>
                <a:gridCol w="1090552">
                  <a:extLst>
                    <a:ext uri="{9D8B030D-6E8A-4147-A177-3AD203B41FA5}">
                      <a16:colId xmlns:a16="http://schemas.microsoft.com/office/drawing/2014/main" val="1940448440"/>
                    </a:ext>
                  </a:extLst>
                </a:gridCol>
              </a:tblGrid>
              <a:tr h="370840">
                <a:tc>
                  <a:txBody>
                    <a:bodyPr/>
                    <a:lstStyle/>
                    <a:p>
                      <a:r>
                        <a:rPr lang="en-GB" sz="1200" dirty="0">
                          <a:latin typeface="Arial" panose="020B0604020202020204" pitchFamily="34" charset="0"/>
                          <a:cs typeface="Arial" panose="020B0604020202020204" pitchFamily="34" charset="0"/>
                        </a:rPr>
                        <a:t>Focus</a:t>
                      </a:r>
                    </a:p>
                  </a:txBody>
                  <a:tcPr/>
                </a:tc>
                <a:tc>
                  <a:txBody>
                    <a:bodyPr/>
                    <a:lstStyle/>
                    <a:p>
                      <a:r>
                        <a:rPr lang="en-GB" sz="1200" dirty="0">
                          <a:latin typeface="Arial" panose="020B0604020202020204" pitchFamily="34" charset="0"/>
                          <a:cs typeface="Arial" panose="020B0604020202020204" pitchFamily="34" charset="0"/>
                        </a:rPr>
                        <a:t>Actions </a:t>
                      </a:r>
                    </a:p>
                  </a:txBody>
                  <a:tcPr/>
                </a:tc>
                <a:tc>
                  <a:txBody>
                    <a:bodyPr/>
                    <a:lstStyle/>
                    <a:p>
                      <a:r>
                        <a:rPr lang="en-GB" sz="1200" dirty="0">
                          <a:latin typeface="Arial" panose="020B0604020202020204" pitchFamily="34" charset="0"/>
                          <a:cs typeface="Arial" panose="020B0604020202020204" pitchFamily="34" charset="0"/>
                        </a:rPr>
                        <a:t>Measure </a:t>
                      </a:r>
                    </a:p>
                  </a:txBody>
                  <a:tcPr/>
                </a:tc>
                <a:tc>
                  <a:txBody>
                    <a:bodyPr/>
                    <a:lstStyle/>
                    <a:p>
                      <a:r>
                        <a:rPr lang="en-GB" sz="1200" dirty="0">
                          <a:latin typeface="Arial" panose="020B0604020202020204" pitchFamily="34" charset="0"/>
                          <a:cs typeface="Arial" panose="020B0604020202020204" pitchFamily="34" charset="0"/>
                        </a:rPr>
                        <a:t>Timeline</a:t>
                      </a:r>
                    </a:p>
                  </a:txBody>
                  <a:tcPr/>
                </a:tc>
                <a:extLst>
                  <a:ext uri="{0D108BD9-81ED-4DB2-BD59-A6C34878D82A}">
                    <a16:rowId xmlns:a16="http://schemas.microsoft.com/office/drawing/2014/main" val="59729876"/>
                  </a:ext>
                </a:extLst>
              </a:tr>
              <a:tr h="1733168">
                <a:tc>
                  <a:txBody>
                    <a:bodyPr/>
                    <a:lstStyle/>
                    <a:p>
                      <a:r>
                        <a:rPr lang="en-GB" sz="1000" b="1" dirty="0">
                          <a:latin typeface="Arial" panose="020B0604020202020204" pitchFamily="34" charset="0"/>
                          <a:cs typeface="Arial" panose="020B0604020202020204" pitchFamily="34" charset="0"/>
                        </a:rPr>
                        <a:t>Conduct a baseline assessment of </a:t>
                      </a:r>
                    </a:p>
                    <a:p>
                      <a:r>
                        <a:rPr lang="en-GB" sz="1000" b="1" dirty="0">
                          <a:latin typeface="Arial" panose="020B0604020202020204" pitchFamily="34" charset="0"/>
                          <a:cs typeface="Arial" panose="020B0604020202020204" pitchFamily="34" charset="0"/>
                        </a:rPr>
                        <a:t>the experience of maternity and neonatal staff </a:t>
                      </a:r>
                    </a:p>
                    <a:p>
                      <a:r>
                        <a:rPr lang="en-GB" sz="1000" b="1" dirty="0">
                          <a:latin typeface="Arial" panose="020B0604020202020204" pitchFamily="34" charset="0"/>
                          <a:cs typeface="Arial" panose="020B0604020202020204" pitchFamily="34" charset="0"/>
                        </a:rPr>
                        <a:t>by ethnicity using WRES indicators 1 to 8</a:t>
                      </a:r>
                    </a:p>
                  </a:txBody>
                  <a:tcPr/>
                </a:tc>
                <a:tc>
                  <a:txBody>
                    <a:bodyPr/>
                    <a:lstStyle/>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Ensure that training is rolled out for staff to increase awareness of diversity and inclusion issues</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Reviews of organisational/departmental culture potentially impacting diversity</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Recruitment of cultural safety champions (with protected time to fulfil the role)</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Strengthen diversity and inclusion through ensuring that there is ethnic minority representation in all recruitment selection process, at interviews and working as part of the team to improve staff experience</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Adoption of the Capital Midwives Civility Toolkit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Access to detailed localised data to help the LMNS to understand what is taking place in each maternity unit and thus enable the LMNS to develop an action plan to mitigate the existing challenges and make a positive impact before the next round of survey, with an aim for year on year improvement</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Develop a WRES action plan to improve the experience of the staff and system partners</a:t>
                      </a:r>
                    </a:p>
                  </a:txBody>
                  <a:tcPr/>
                </a:tc>
                <a:tc>
                  <a:txBody>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Monthly MDT dashboard training</a:t>
                      </a:r>
                      <a:r>
                        <a:rPr lang="en-GB" sz="1100" baseline="0" dirty="0">
                          <a:latin typeface="Arial" panose="020B0604020202020204" pitchFamily="34" charset="0"/>
                          <a:cs typeface="Arial" panose="020B0604020202020204" pitchFamily="34" charset="0"/>
                        </a:rPr>
                        <a:t> reviewing</a:t>
                      </a:r>
                    </a:p>
                    <a:p>
                      <a:pPr marL="171450" indent="-171450">
                        <a:buFont typeface="Arial" panose="020B0604020202020204" pitchFamily="34" charset="0"/>
                        <a:buChar char="•"/>
                      </a:pPr>
                      <a:r>
                        <a:rPr lang="en-GB" sz="1100" baseline="0" dirty="0">
                          <a:latin typeface="Arial" panose="020B0604020202020204" pitchFamily="34" charset="0"/>
                          <a:cs typeface="Arial" panose="020B0604020202020204" pitchFamily="34" charset="0"/>
                        </a:rPr>
                        <a:t>Capital midwives civility toolkit action plan completion</a:t>
                      </a:r>
                    </a:p>
                    <a:p>
                      <a:pPr marL="171450" indent="-171450">
                        <a:buFont typeface="Arial" panose="020B0604020202020204" pitchFamily="34" charset="0"/>
                        <a:buChar char="•"/>
                      </a:pPr>
                      <a:r>
                        <a:rPr lang="en-GB" sz="1100" baseline="0" dirty="0">
                          <a:latin typeface="Arial" panose="020B0604020202020204" pitchFamily="34" charset="0"/>
                          <a:cs typeface="Arial" panose="020B0604020202020204" pitchFamily="34" charset="0"/>
                        </a:rPr>
                        <a:t>Capital midwives accreditation programme </a:t>
                      </a:r>
                    </a:p>
                    <a:p>
                      <a:pPr marL="171450" indent="-171450">
                        <a:buFont typeface="Arial" panose="020B0604020202020204" pitchFamily="34" charset="0"/>
                        <a:buChar char="•"/>
                      </a:pPr>
                      <a:r>
                        <a:rPr lang="en-GB" sz="1100" baseline="0" dirty="0">
                          <a:latin typeface="Arial" panose="020B0604020202020204" pitchFamily="34" charset="0"/>
                          <a:cs typeface="Arial" panose="020B0604020202020204" pitchFamily="34" charset="0"/>
                        </a:rPr>
                        <a:t>WRES Action plan  </a:t>
                      </a:r>
                      <a:endParaRPr lang="en-GB" sz="1100" dirty="0">
                        <a:latin typeface="Arial" panose="020B0604020202020204" pitchFamily="34" charset="0"/>
                        <a:cs typeface="Arial" panose="020B0604020202020204" pitchFamily="34" charset="0"/>
                      </a:endParaRPr>
                    </a:p>
                  </a:txBody>
                  <a:tcPr/>
                </a:tc>
                <a:tc>
                  <a:txBody>
                    <a:bodyPr/>
                    <a:lstStyle/>
                    <a:p>
                      <a:r>
                        <a:rPr lang="en-GB" sz="1100" dirty="0">
                          <a:latin typeface="Arial" panose="020B0604020202020204" pitchFamily="34" charset="0"/>
                          <a:cs typeface="Arial" panose="020B0604020202020204" pitchFamily="34" charset="0"/>
                        </a:rPr>
                        <a:t>Business as usual </a:t>
                      </a:r>
                    </a:p>
                  </a:txBody>
                  <a:tcPr/>
                </a:tc>
                <a:extLst>
                  <a:ext uri="{0D108BD9-81ED-4DB2-BD59-A6C34878D82A}">
                    <a16:rowId xmlns:a16="http://schemas.microsoft.com/office/drawing/2014/main" val="1119859084"/>
                  </a:ext>
                </a:extLst>
              </a:tr>
            </a:tbl>
          </a:graphicData>
        </a:graphic>
      </p:graphicFrame>
      <p:pic>
        <p:nvPicPr>
          <p:cNvPr id="5" name="Picture 4"/>
          <p:cNvPicPr>
            <a:picLocks noChangeAspect="1"/>
          </p:cNvPicPr>
          <p:nvPr/>
        </p:nvPicPr>
        <p:blipFill>
          <a:blip r:embed="rId2"/>
          <a:stretch>
            <a:fillRect/>
          </a:stretch>
        </p:blipFill>
        <p:spPr>
          <a:xfrm>
            <a:off x="3688780" y="5949280"/>
            <a:ext cx="4254952" cy="733914"/>
          </a:xfrm>
          <a:prstGeom prst="rect">
            <a:avLst/>
          </a:prstGeom>
        </p:spPr>
      </p:pic>
    </p:spTree>
    <p:extLst>
      <p:ext uri="{BB962C8B-B14F-4D97-AF65-F5344CB8AC3E}">
        <p14:creationId xmlns:p14="http://schemas.microsoft.com/office/powerpoint/2010/main" val="4063777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3352" y="332656"/>
            <a:ext cx="11377264" cy="543595"/>
          </a:xfrm>
        </p:spPr>
        <p:txBody>
          <a:bodyPr>
            <a:noAutofit/>
          </a:bodyPr>
          <a:lstStyle/>
          <a:p>
            <a:r>
              <a:rPr lang="en-GB" sz="2400" dirty="0"/>
              <a:t>4.2 Priority 4: Accelerate preventative programmes that engage those at greatest risk of poor health outcomes 4 /5</a:t>
            </a:r>
          </a:p>
        </p:txBody>
      </p:sp>
      <p:graphicFrame>
        <p:nvGraphicFramePr>
          <p:cNvPr id="5" name="Content Placeholder 4"/>
          <p:cNvGraphicFramePr>
            <a:graphicFrameLocks/>
          </p:cNvGraphicFramePr>
          <p:nvPr>
            <p:extLst>
              <p:ext uri="{D42A27DB-BD31-4B8C-83A1-F6EECF244321}">
                <p14:modId xmlns:p14="http://schemas.microsoft.com/office/powerpoint/2010/main" val="3623130001"/>
              </p:ext>
            </p:extLst>
          </p:nvPr>
        </p:nvGraphicFramePr>
        <p:xfrm>
          <a:off x="263352" y="1340768"/>
          <a:ext cx="11809312" cy="5328592"/>
        </p:xfrm>
        <a:graphic>
          <a:graphicData uri="http://schemas.openxmlformats.org/drawingml/2006/table">
            <a:tbl>
              <a:tblPr firstRow="1" bandRow="1">
                <a:tableStyleId>{5C22544A-7EE6-4342-B048-85BDC9FD1C3A}</a:tableStyleId>
              </a:tblPr>
              <a:tblGrid>
                <a:gridCol w="1020558">
                  <a:extLst>
                    <a:ext uri="{9D8B030D-6E8A-4147-A177-3AD203B41FA5}">
                      <a16:colId xmlns:a16="http://schemas.microsoft.com/office/drawing/2014/main" val="1598465398"/>
                    </a:ext>
                  </a:extLst>
                </a:gridCol>
                <a:gridCol w="8674742">
                  <a:extLst>
                    <a:ext uri="{9D8B030D-6E8A-4147-A177-3AD203B41FA5}">
                      <a16:colId xmlns:a16="http://schemas.microsoft.com/office/drawing/2014/main" val="1412383867"/>
                    </a:ext>
                  </a:extLst>
                </a:gridCol>
                <a:gridCol w="1126302">
                  <a:extLst>
                    <a:ext uri="{9D8B030D-6E8A-4147-A177-3AD203B41FA5}">
                      <a16:colId xmlns:a16="http://schemas.microsoft.com/office/drawing/2014/main" val="1151554102"/>
                    </a:ext>
                  </a:extLst>
                </a:gridCol>
                <a:gridCol w="987710">
                  <a:extLst>
                    <a:ext uri="{9D8B030D-6E8A-4147-A177-3AD203B41FA5}">
                      <a16:colId xmlns:a16="http://schemas.microsoft.com/office/drawing/2014/main" val="1940448440"/>
                    </a:ext>
                  </a:extLst>
                </a:gridCol>
              </a:tblGrid>
              <a:tr h="370112">
                <a:tc>
                  <a:txBody>
                    <a:bodyPr/>
                    <a:lstStyle/>
                    <a:p>
                      <a:r>
                        <a:rPr lang="en-GB" sz="1200" dirty="0">
                          <a:latin typeface="Arial" panose="020B0604020202020204" pitchFamily="34" charset="0"/>
                          <a:cs typeface="Arial" panose="020B0604020202020204" pitchFamily="34" charset="0"/>
                        </a:rPr>
                        <a:t>Focus</a:t>
                      </a:r>
                    </a:p>
                  </a:txBody>
                  <a:tcPr/>
                </a:tc>
                <a:tc>
                  <a:txBody>
                    <a:bodyPr/>
                    <a:lstStyle/>
                    <a:p>
                      <a:r>
                        <a:rPr lang="en-GB" sz="1200" dirty="0">
                          <a:latin typeface="Arial" panose="020B0604020202020204" pitchFamily="34" charset="0"/>
                          <a:cs typeface="Arial" panose="020B0604020202020204" pitchFamily="34" charset="0"/>
                        </a:rPr>
                        <a:t>Actions </a:t>
                      </a:r>
                    </a:p>
                  </a:txBody>
                  <a:tcPr/>
                </a:tc>
                <a:tc>
                  <a:txBody>
                    <a:bodyPr/>
                    <a:lstStyle/>
                    <a:p>
                      <a:r>
                        <a:rPr lang="en-GB" sz="1200" dirty="0">
                          <a:latin typeface="Arial" panose="020B0604020202020204" pitchFamily="34" charset="0"/>
                          <a:cs typeface="Arial" panose="020B0604020202020204" pitchFamily="34" charset="0"/>
                        </a:rPr>
                        <a:t>Measure </a:t>
                      </a:r>
                    </a:p>
                  </a:txBody>
                  <a:tcPr/>
                </a:tc>
                <a:tc>
                  <a:txBody>
                    <a:bodyPr/>
                    <a:lstStyle/>
                    <a:p>
                      <a:r>
                        <a:rPr lang="en-GB" sz="1200" dirty="0">
                          <a:latin typeface="Arial" panose="020B0604020202020204" pitchFamily="34" charset="0"/>
                          <a:cs typeface="Arial" panose="020B0604020202020204" pitchFamily="34" charset="0"/>
                        </a:rPr>
                        <a:t>Timeline</a:t>
                      </a:r>
                    </a:p>
                  </a:txBody>
                  <a:tcPr/>
                </a:tc>
                <a:extLst>
                  <a:ext uri="{0D108BD9-81ED-4DB2-BD59-A6C34878D82A}">
                    <a16:rowId xmlns:a16="http://schemas.microsoft.com/office/drawing/2014/main" val="59729876"/>
                  </a:ext>
                </a:extLst>
              </a:tr>
              <a:tr h="4958480">
                <a:tc>
                  <a:txBody>
                    <a:bodyPr/>
                    <a:lstStyle/>
                    <a:p>
                      <a:endParaRPr lang="en-GB" sz="1000" b="1" dirty="0">
                        <a:latin typeface="Arial" panose="020B0604020202020204" pitchFamily="34" charset="0"/>
                        <a:cs typeface="Arial" panose="020B0604020202020204" pitchFamily="34" charset="0"/>
                      </a:endParaRPr>
                    </a:p>
                    <a:p>
                      <a:endParaRPr lang="en-GB" sz="1000" b="1" dirty="0">
                        <a:latin typeface="Arial" panose="020B0604020202020204" pitchFamily="34" charset="0"/>
                        <a:cs typeface="Arial" panose="020B0604020202020204" pitchFamily="34" charset="0"/>
                      </a:endParaRPr>
                    </a:p>
                    <a:p>
                      <a:r>
                        <a:rPr lang="en-GB" sz="1000" b="1" dirty="0">
                          <a:latin typeface="Arial" panose="020B0604020202020204" pitchFamily="34" charset="0"/>
                          <a:cs typeface="Arial" panose="020B0604020202020204" pitchFamily="34" charset="0"/>
                        </a:rPr>
                        <a:t>Set out a plan to </a:t>
                      </a:r>
                      <a:r>
                        <a:rPr lang="en-GB" sz="1000" b="1" dirty="0" smtClean="0">
                          <a:latin typeface="Arial" panose="020B0604020202020204" pitchFamily="34" charset="0"/>
                          <a:cs typeface="Arial" panose="020B0604020202020204" pitchFamily="34" charset="0"/>
                        </a:rPr>
                        <a:t>co- </a:t>
                      </a:r>
                      <a:r>
                        <a:rPr lang="en-GB" sz="1000" b="1" dirty="0">
                          <a:latin typeface="Arial" panose="020B0604020202020204" pitchFamily="34" charset="0"/>
                          <a:cs typeface="Arial" panose="020B0604020202020204" pitchFamily="34" charset="0"/>
                        </a:rPr>
                        <a:t>produce </a:t>
                      </a:r>
                    </a:p>
                    <a:p>
                      <a:r>
                        <a:rPr lang="en-GB" sz="1000" b="1" dirty="0">
                          <a:latin typeface="Arial" panose="020B0604020202020204" pitchFamily="34" charset="0"/>
                          <a:cs typeface="Arial" panose="020B0604020202020204" pitchFamily="34" charset="0"/>
                        </a:rPr>
                        <a:t>interventions to improve equity for mothers, </a:t>
                      </a:r>
                    </a:p>
                    <a:p>
                      <a:r>
                        <a:rPr lang="en-GB" sz="1000" b="1" dirty="0">
                          <a:latin typeface="Arial" panose="020B0604020202020204" pitchFamily="34" charset="0"/>
                          <a:cs typeface="Arial" panose="020B0604020202020204" pitchFamily="34" charset="0"/>
                        </a:rPr>
                        <a:t>babies and race equality for staff</a:t>
                      </a:r>
                    </a:p>
                  </a:txBody>
                  <a:tcPr/>
                </a:tc>
                <a:tc>
                  <a:txBody>
                    <a:bodyPr/>
                    <a:lstStyle/>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Work in partnership across the ICS to reach out into the community and hear the views of our people</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Targeted engagement focusing on </a:t>
                      </a:r>
                      <a:r>
                        <a:rPr lang="en-GB" sz="1000" dirty="0" err="1">
                          <a:latin typeface="Arial" panose="020B0604020202020204" pitchFamily="34" charset="0"/>
                          <a:cs typeface="Arial" panose="020B0604020202020204" pitchFamily="34" charset="0"/>
                        </a:rPr>
                        <a:t>MCoC</a:t>
                      </a:r>
                      <a:r>
                        <a:rPr lang="en-GB" sz="1000" dirty="0">
                          <a:latin typeface="Arial" panose="020B0604020202020204" pitchFamily="34" charset="0"/>
                          <a:cs typeface="Arial" panose="020B0604020202020204" pitchFamily="34" charset="0"/>
                        </a:rPr>
                        <a:t>, MMN, FM, AIP, Pre-term </a:t>
                      </a:r>
                      <a:r>
                        <a:rPr lang="en-GB" sz="1000" dirty="0" smtClean="0">
                          <a:latin typeface="Arial" panose="020B0604020202020204" pitchFamily="34" charset="0"/>
                          <a:cs typeface="Arial" panose="020B0604020202020204" pitchFamily="34" charset="0"/>
                        </a:rPr>
                        <a:t>birth </a:t>
                      </a:r>
                      <a:r>
                        <a:rPr lang="en-GB" sz="1000" dirty="0">
                          <a:latin typeface="Arial" panose="020B0604020202020204" pitchFamily="34" charset="0"/>
                          <a:cs typeface="Arial" panose="020B0604020202020204" pitchFamily="34" charset="0"/>
                        </a:rPr>
                        <a:t>&amp; </a:t>
                      </a:r>
                      <a:r>
                        <a:rPr lang="en-GB" sz="1000" dirty="0" smtClean="0">
                          <a:latin typeface="Arial" panose="020B0604020202020204" pitchFamily="34" charset="0"/>
                          <a:cs typeface="Arial" panose="020B0604020202020204" pitchFamily="34" charset="0"/>
                        </a:rPr>
                        <a:t>smoke </a:t>
                      </a:r>
                      <a:r>
                        <a:rPr lang="en-GB" sz="1000" dirty="0">
                          <a:latin typeface="Arial" panose="020B0604020202020204" pitchFamily="34" charset="0"/>
                          <a:cs typeface="Arial" panose="020B0604020202020204" pitchFamily="34" charset="0"/>
                        </a:rPr>
                        <a:t>free pregnancy</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Support development of ICS strategy and population health and care inequalities strategy by ensuring public involvement in ICS/ICP decision-making</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Working with local authorities to develop a coordinated programme of outreach and community research in our population in each borough, using population health and outcomes data, as well as existing grassroots community knowledge, to target specific communities as appropriate</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Holding a weekly Public Maternity Engagement Feedback Forum where residents and current or past service users can share experiences and suggestions about Maternity Services in North West London and hear more about the work going on to improve equity and equality</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Holding quarterly ‘collaborative spaces’ in each borough: open community conversations where health and care professionals come together with the public and stakeholders to discuss healthcare issues. The agenda for these meetings will be co-designed with residents; it is important to recognise that issues raised unprompted by local people can provide important insights. (These conversations may be combined with existing arrangements at borough level where appropriate)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Enabling easy and accessible feedback from the public through an online survey in the form of a questionnaire about local Maternity services. With resulting data to be analysed monthly and shared at Maternity Transformation meetings and suggestions for improvements to be transparent to all trusts</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Begin engagement with the workforce to share feedback on their staff experience within the maternity sector and share insight in Maternity transformation meetings to enable opportunity to develop strategies for a more satisfied and engaged workforce. Working on building increased support for mental health and wellbeing and enable a more supportive, inclusive and diverse work environment at all levels</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ICB to publish monthly insight reports setting out what we are hearing from our residents</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Ensuring that residents are represented and supported to participate equally on key ICS and borough-based work streams so that there are always a resident/patient voices in the room. Build on the success of the Imperial lay partner programme by sharing learning across the system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Working with public health directors to deliver integrated public health campaigns on agreed topics</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Specifically target and work with groups with specific needs, including people with long term conditions, black and minority ethnic communities, people with disabilities including people with learning difficulties and autism, traveller communities, children and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young people, older people, mental health service users, LGBT communities, family carers and others. This work will be carried out at borough level, based on local health data and insights</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Ensuring NHS service change programmes and key ICS and borough-based work streams carry out appropriate public involvement or consultation – this work can be led at Trust, provider collaborative or ICS level as appropriate</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Ensuring that our duties under equalities legislation are met and exceeded by putting in place ICB oversight of equalities impact assessments, conducting appropriate gap analyses of which communities and groups we talk to </a:t>
                      </a:r>
                    </a:p>
                  </a:txBody>
                  <a:tcPr/>
                </a:tc>
                <a:tc>
                  <a:txBody>
                    <a:bodyPr/>
                    <a:lstStyle/>
                    <a:p>
                      <a:r>
                        <a:rPr lang="en-GB" sz="1000" dirty="0">
                          <a:latin typeface="Arial" panose="020B0604020202020204" pitchFamily="34" charset="0"/>
                          <a:cs typeface="Arial" panose="020B0604020202020204" pitchFamily="34" charset="0"/>
                        </a:rPr>
                        <a:t>Record of engagement activities </a:t>
                      </a:r>
                    </a:p>
                    <a:p>
                      <a:r>
                        <a:rPr lang="en-GB" sz="1000" dirty="0">
                          <a:latin typeface="Arial" panose="020B0604020202020204" pitchFamily="34" charset="0"/>
                          <a:cs typeface="Arial" panose="020B0604020202020204" pitchFamily="34" charset="0"/>
                        </a:rPr>
                        <a:t>Survey</a:t>
                      </a:r>
                    </a:p>
                    <a:p>
                      <a:endParaRPr lang="en-GB" sz="1000" dirty="0">
                        <a:latin typeface="Arial" panose="020B0604020202020204" pitchFamily="34" charset="0"/>
                        <a:cs typeface="Arial" panose="020B0604020202020204" pitchFamily="34" charset="0"/>
                      </a:endParaRPr>
                    </a:p>
                  </a:txBody>
                  <a:tcPr/>
                </a:tc>
                <a:tc>
                  <a:txBody>
                    <a:bodyPr/>
                    <a:lstStyle/>
                    <a:p>
                      <a:r>
                        <a:rPr lang="en-GB" sz="1000" dirty="0">
                          <a:latin typeface="Arial" panose="020B0604020202020204" pitchFamily="34" charset="0"/>
                          <a:cs typeface="Arial" panose="020B0604020202020204" pitchFamily="34" charset="0"/>
                        </a:rPr>
                        <a:t>Business as usual </a:t>
                      </a:r>
                    </a:p>
                  </a:txBody>
                  <a:tcPr/>
                </a:tc>
                <a:extLst>
                  <a:ext uri="{0D108BD9-81ED-4DB2-BD59-A6C34878D82A}">
                    <a16:rowId xmlns:a16="http://schemas.microsoft.com/office/drawing/2014/main" val="1119859084"/>
                  </a:ext>
                </a:extLst>
              </a:tr>
            </a:tbl>
          </a:graphicData>
        </a:graphic>
      </p:graphicFrame>
    </p:spTree>
    <p:extLst>
      <p:ext uri="{BB962C8B-B14F-4D97-AF65-F5344CB8AC3E}">
        <p14:creationId xmlns:p14="http://schemas.microsoft.com/office/powerpoint/2010/main" val="2275500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1344" y="1484784"/>
            <a:ext cx="11386643" cy="4480034"/>
          </a:xfrm>
        </p:spPr>
        <p:txBody>
          <a:bodyPr>
            <a:normAutofit fontScale="92500" lnSpcReduction="20000"/>
          </a:bodyPr>
          <a:lstStyle/>
          <a:p>
            <a:pPr marL="0" indent="0">
              <a:lnSpc>
                <a:spcPct val="150000"/>
              </a:lnSpc>
              <a:buNone/>
            </a:pPr>
            <a:r>
              <a:rPr lang="en-GB" sz="1300" b="1" dirty="0"/>
              <a:t>1.0 Introduction </a:t>
            </a:r>
          </a:p>
          <a:p>
            <a:pPr marL="0" indent="0">
              <a:lnSpc>
                <a:spcPct val="150000"/>
              </a:lnSpc>
              <a:buNone/>
            </a:pPr>
            <a:r>
              <a:rPr lang="en-GB" sz="1300" dirty="0"/>
              <a:t>1.1 Addressing NHS England’s five priorities</a:t>
            </a:r>
          </a:p>
          <a:p>
            <a:pPr marL="0" indent="0">
              <a:lnSpc>
                <a:spcPct val="150000"/>
              </a:lnSpc>
              <a:buNone/>
            </a:pPr>
            <a:r>
              <a:rPr lang="en-GB" sz="1300" dirty="0" smtClean="0"/>
              <a:t>	NW London’s </a:t>
            </a:r>
            <a:r>
              <a:rPr lang="en-GB" sz="1300" dirty="0"/>
              <a:t>population  </a:t>
            </a:r>
          </a:p>
          <a:p>
            <a:pPr marL="0" indent="0">
              <a:lnSpc>
                <a:spcPct val="150000"/>
              </a:lnSpc>
              <a:buNone/>
            </a:pPr>
            <a:r>
              <a:rPr lang="en-GB" sz="1300" b="1" dirty="0"/>
              <a:t>2.0 Our local Maternity and Neonatal System</a:t>
            </a:r>
          </a:p>
          <a:p>
            <a:pPr marL="0" indent="0">
              <a:lnSpc>
                <a:spcPct val="150000"/>
              </a:lnSpc>
              <a:buNone/>
            </a:pPr>
            <a:r>
              <a:rPr lang="en-GB" sz="1300" dirty="0"/>
              <a:t>2.1 Our vison </a:t>
            </a:r>
          </a:p>
          <a:p>
            <a:pPr marL="0" indent="0">
              <a:lnSpc>
                <a:spcPct val="150000"/>
              </a:lnSpc>
              <a:buNone/>
            </a:pPr>
            <a:r>
              <a:rPr lang="en-GB" sz="1300" dirty="0"/>
              <a:t>2.2 Current work to support our communities</a:t>
            </a:r>
          </a:p>
          <a:p>
            <a:pPr marL="0" indent="0">
              <a:lnSpc>
                <a:spcPct val="150000"/>
              </a:lnSpc>
              <a:buNone/>
            </a:pPr>
            <a:r>
              <a:rPr lang="en-GB" sz="1300" b="1" dirty="0"/>
              <a:t>3.0 You said: ‘Engagement to understand maternity experience’</a:t>
            </a:r>
          </a:p>
          <a:p>
            <a:pPr marL="0" indent="0">
              <a:lnSpc>
                <a:spcPct val="150000"/>
              </a:lnSpc>
              <a:buNone/>
            </a:pPr>
            <a:r>
              <a:rPr lang="en-GB" sz="1300" dirty="0"/>
              <a:t>3.1 Talking with and listening to our communities and stakeholders</a:t>
            </a:r>
          </a:p>
          <a:p>
            <a:pPr marL="0" indent="0">
              <a:lnSpc>
                <a:spcPct val="150000"/>
              </a:lnSpc>
              <a:buNone/>
            </a:pPr>
            <a:r>
              <a:rPr lang="en-GB" sz="1300" dirty="0"/>
              <a:t>3.2 You said – key themes</a:t>
            </a:r>
          </a:p>
          <a:p>
            <a:pPr marL="0" indent="0">
              <a:lnSpc>
                <a:spcPct val="150000"/>
              </a:lnSpc>
              <a:buNone/>
            </a:pPr>
            <a:r>
              <a:rPr lang="en-GB" sz="1300" b="1" dirty="0"/>
              <a:t>4.0 We will: Action plan for improvements    </a:t>
            </a:r>
          </a:p>
          <a:p>
            <a:pPr marL="0" indent="0">
              <a:lnSpc>
                <a:spcPct val="150000"/>
              </a:lnSpc>
              <a:buNone/>
            </a:pPr>
            <a:r>
              <a:rPr lang="en-GB" sz="1400" dirty="0"/>
              <a:t>4.1 We will – action plan overview </a:t>
            </a:r>
          </a:p>
          <a:p>
            <a:pPr marL="0" indent="0">
              <a:lnSpc>
                <a:spcPct val="150000"/>
              </a:lnSpc>
              <a:buNone/>
            </a:pPr>
            <a:r>
              <a:rPr lang="en-GB" sz="1400" dirty="0"/>
              <a:t>4.2 Priorities </a:t>
            </a:r>
            <a:endParaRPr lang="en-GB" sz="1300" dirty="0"/>
          </a:p>
          <a:p>
            <a:pPr marL="0" indent="0">
              <a:buNone/>
            </a:pPr>
            <a:endParaRPr lang="en-GB" dirty="0"/>
          </a:p>
        </p:txBody>
      </p:sp>
      <p:sp>
        <p:nvSpPr>
          <p:cNvPr id="4" name="Title 3"/>
          <p:cNvSpPr>
            <a:spLocks noGrp="1"/>
          </p:cNvSpPr>
          <p:nvPr>
            <p:ph type="title"/>
          </p:nvPr>
        </p:nvSpPr>
        <p:spPr>
          <a:xfrm>
            <a:off x="119336" y="332656"/>
            <a:ext cx="11377264" cy="543595"/>
          </a:xfrm>
        </p:spPr>
        <p:txBody>
          <a:bodyPr>
            <a:noAutofit/>
          </a:bodyPr>
          <a:lstStyle/>
          <a:p>
            <a:r>
              <a:rPr lang="en-GB" sz="2400" dirty="0"/>
              <a:t>Contents of this report </a:t>
            </a:r>
          </a:p>
        </p:txBody>
      </p:sp>
      <p:pic>
        <p:nvPicPr>
          <p:cNvPr id="3" name="Picture 2"/>
          <p:cNvPicPr>
            <a:picLocks noChangeAspect="1"/>
          </p:cNvPicPr>
          <p:nvPr/>
        </p:nvPicPr>
        <p:blipFill>
          <a:blip r:embed="rId2"/>
          <a:stretch>
            <a:fillRect/>
          </a:stretch>
        </p:blipFill>
        <p:spPr>
          <a:xfrm>
            <a:off x="6312024" y="2204864"/>
            <a:ext cx="4492734" cy="3096344"/>
          </a:xfrm>
          <a:prstGeom prst="rect">
            <a:avLst/>
          </a:prstGeom>
        </p:spPr>
      </p:pic>
    </p:spTree>
    <p:extLst>
      <p:ext uri="{BB962C8B-B14F-4D97-AF65-F5344CB8AC3E}">
        <p14:creationId xmlns:p14="http://schemas.microsoft.com/office/powerpoint/2010/main" val="1948166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GB" sz="2400" dirty="0"/>
              <a:t>4.2 Priority 4: Accelerate preventative programmes that engage those at greatest risk of poor health outcomes 5 /5</a:t>
            </a:r>
          </a:p>
        </p:txBody>
      </p:sp>
      <p:graphicFrame>
        <p:nvGraphicFramePr>
          <p:cNvPr id="5" name="Content Placeholder 4"/>
          <p:cNvGraphicFramePr>
            <a:graphicFrameLocks/>
          </p:cNvGraphicFramePr>
          <p:nvPr>
            <p:extLst>
              <p:ext uri="{D42A27DB-BD31-4B8C-83A1-F6EECF244321}">
                <p14:modId xmlns:p14="http://schemas.microsoft.com/office/powerpoint/2010/main" val="392725766"/>
              </p:ext>
            </p:extLst>
          </p:nvPr>
        </p:nvGraphicFramePr>
        <p:xfrm>
          <a:off x="191344" y="1340768"/>
          <a:ext cx="11809312" cy="2954579"/>
        </p:xfrm>
        <a:graphic>
          <a:graphicData uri="http://schemas.openxmlformats.org/drawingml/2006/table">
            <a:tbl>
              <a:tblPr firstRow="1" bandRow="1">
                <a:tableStyleId>{5C22544A-7EE6-4342-B048-85BDC9FD1C3A}</a:tableStyleId>
              </a:tblPr>
              <a:tblGrid>
                <a:gridCol w="970945">
                  <a:extLst>
                    <a:ext uri="{9D8B030D-6E8A-4147-A177-3AD203B41FA5}">
                      <a16:colId xmlns:a16="http://schemas.microsoft.com/office/drawing/2014/main" val="1598465398"/>
                    </a:ext>
                  </a:extLst>
                </a:gridCol>
                <a:gridCol w="8514440">
                  <a:extLst>
                    <a:ext uri="{9D8B030D-6E8A-4147-A177-3AD203B41FA5}">
                      <a16:colId xmlns:a16="http://schemas.microsoft.com/office/drawing/2014/main" val="1412383867"/>
                    </a:ext>
                  </a:extLst>
                </a:gridCol>
                <a:gridCol w="1204246">
                  <a:extLst>
                    <a:ext uri="{9D8B030D-6E8A-4147-A177-3AD203B41FA5}">
                      <a16:colId xmlns:a16="http://schemas.microsoft.com/office/drawing/2014/main" val="1151554102"/>
                    </a:ext>
                  </a:extLst>
                </a:gridCol>
                <a:gridCol w="1119681">
                  <a:extLst>
                    <a:ext uri="{9D8B030D-6E8A-4147-A177-3AD203B41FA5}">
                      <a16:colId xmlns:a16="http://schemas.microsoft.com/office/drawing/2014/main" val="1940448440"/>
                    </a:ext>
                  </a:extLst>
                </a:gridCol>
              </a:tblGrid>
              <a:tr h="200061">
                <a:tc>
                  <a:txBody>
                    <a:bodyPr/>
                    <a:lstStyle/>
                    <a:p>
                      <a:r>
                        <a:rPr lang="en-GB" sz="1200" dirty="0">
                          <a:latin typeface="Arial" panose="020B0604020202020204" pitchFamily="34" charset="0"/>
                          <a:cs typeface="Arial" panose="020B0604020202020204" pitchFamily="34" charset="0"/>
                        </a:rPr>
                        <a:t>Focus</a:t>
                      </a:r>
                    </a:p>
                  </a:txBody>
                  <a:tcPr/>
                </a:tc>
                <a:tc>
                  <a:txBody>
                    <a:bodyPr/>
                    <a:lstStyle/>
                    <a:p>
                      <a:r>
                        <a:rPr lang="en-GB" sz="1200" dirty="0">
                          <a:latin typeface="Arial" panose="020B0604020202020204" pitchFamily="34" charset="0"/>
                          <a:cs typeface="Arial" panose="020B0604020202020204" pitchFamily="34" charset="0"/>
                        </a:rPr>
                        <a:t>Actions </a:t>
                      </a:r>
                    </a:p>
                  </a:txBody>
                  <a:tcPr/>
                </a:tc>
                <a:tc>
                  <a:txBody>
                    <a:bodyPr/>
                    <a:lstStyle/>
                    <a:p>
                      <a:r>
                        <a:rPr lang="en-GB" sz="1200" dirty="0">
                          <a:latin typeface="Arial" panose="020B0604020202020204" pitchFamily="34" charset="0"/>
                          <a:cs typeface="Arial" panose="020B0604020202020204" pitchFamily="34" charset="0"/>
                        </a:rPr>
                        <a:t>Measure </a:t>
                      </a:r>
                    </a:p>
                  </a:txBody>
                  <a:tcPr/>
                </a:tc>
                <a:tc>
                  <a:txBody>
                    <a:bodyPr/>
                    <a:lstStyle/>
                    <a:p>
                      <a:r>
                        <a:rPr lang="en-GB" sz="1200" dirty="0">
                          <a:latin typeface="Arial" panose="020B0604020202020204" pitchFamily="34" charset="0"/>
                          <a:cs typeface="Arial" panose="020B0604020202020204" pitchFamily="34" charset="0"/>
                        </a:rPr>
                        <a:t>Timeline</a:t>
                      </a:r>
                    </a:p>
                  </a:txBody>
                  <a:tcPr/>
                </a:tc>
                <a:extLst>
                  <a:ext uri="{0D108BD9-81ED-4DB2-BD59-A6C34878D82A}">
                    <a16:rowId xmlns:a16="http://schemas.microsoft.com/office/drawing/2014/main" val="59729876"/>
                  </a:ext>
                </a:extLst>
              </a:tr>
              <a:tr h="2680259">
                <a:tc>
                  <a:txBody>
                    <a:bodyPr/>
                    <a:lstStyle/>
                    <a:p>
                      <a:endParaRPr lang="en-GB" sz="1000" b="1" dirty="0">
                        <a:latin typeface="Arial" panose="020B0604020202020204" pitchFamily="34" charset="0"/>
                        <a:cs typeface="Arial" panose="020B0604020202020204" pitchFamily="34" charset="0"/>
                      </a:endParaRPr>
                    </a:p>
                    <a:p>
                      <a:endParaRPr lang="en-GB" sz="1000" b="1" dirty="0">
                        <a:latin typeface="Arial" panose="020B0604020202020204" pitchFamily="34" charset="0"/>
                        <a:cs typeface="Arial" panose="020B0604020202020204" pitchFamily="34" charset="0"/>
                      </a:endParaRPr>
                    </a:p>
                    <a:p>
                      <a:r>
                        <a:rPr lang="en-GB" sz="1000" b="1" dirty="0">
                          <a:latin typeface="Arial" panose="020B0604020202020204" pitchFamily="34" charset="0"/>
                          <a:cs typeface="Arial" panose="020B0604020202020204" pitchFamily="34" charset="0"/>
                        </a:rPr>
                        <a:t>Set out a plan to co produce </a:t>
                      </a:r>
                    </a:p>
                    <a:p>
                      <a:r>
                        <a:rPr lang="en-GB" sz="1000" b="1" dirty="0">
                          <a:latin typeface="Arial" panose="020B0604020202020204" pitchFamily="34" charset="0"/>
                          <a:cs typeface="Arial" panose="020B0604020202020204" pitchFamily="34" charset="0"/>
                        </a:rPr>
                        <a:t>interventions to improve equity for mothers, </a:t>
                      </a:r>
                    </a:p>
                    <a:p>
                      <a:r>
                        <a:rPr lang="en-GB" sz="1000" b="1" dirty="0">
                          <a:latin typeface="Arial" panose="020B0604020202020204" pitchFamily="34" charset="0"/>
                          <a:cs typeface="Arial" panose="020B0604020202020204" pitchFamily="34" charset="0"/>
                        </a:rPr>
                        <a:t>babies and race equality for staff</a:t>
                      </a:r>
                    </a:p>
                  </a:txBody>
                  <a:tcPr/>
                </a:tc>
                <a:tc>
                  <a:txBody>
                    <a:bodyPr/>
                    <a:lstStyle/>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Recognising digital exclusion by ensuring a good mix of in-person and online engagement with people and communities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Use our 3,800-strong, demographically representative Citizens’ Panel to deliver surveys and focus group research across the ICS and to disseminate healthcare information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Developing and maintaining a strong focus on hearing from people who are furthest from decision making by working with grassroots community organisations, charities, churches, employers, schools, patient groups, MPs and councillors, Health watch and residents’ associations to maximise our reach in to local populations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Coordinating social media activity across the sector, especially on maternity public health campaigns, service change programmes and promoting public events and involvement opportunities. We will use a multi-channel approach, including film and infographics, to get information across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Continuing to work proactively and reactively with the media so that we can communicate important messages to local people and other stakeholders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Developing our single website housing ICB and ICS content and this site will link to all partner organisations’ websites. Which incorporates information about </a:t>
                      </a:r>
                      <a:r>
                        <a:rPr lang="en-GB" sz="1000" dirty="0" smtClean="0">
                          <a:latin typeface="Arial" panose="020B0604020202020204" pitchFamily="34" charset="0"/>
                          <a:cs typeface="Arial" panose="020B0604020202020204" pitchFamily="34" charset="0"/>
                        </a:rPr>
                        <a:t>maternity </a:t>
                      </a:r>
                      <a:endParaRPr lang="en-GB"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This is a three-year strategy, which will be iterated depending on insights and developments in year one. Year two and three objectives will build on year one, with specific objectives to be added depending on insights received, specific ICS/ICB programmes and population health and care metrics</a:t>
                      </a:r>
                    </a:p>
                  </a:txBody>
                  <a:tcPr/>
                </a:tc>
                <a:tc>
                  <a:txBody>
                    <a:bodyPr/>
                    <a:lstStyle/>
                    <a:p>
                      <a:r>
                        <a:rPr lang="en-GB" sz="1000" dirty="0">
                          <a:latin typeface="Arial" panose="020B0604020202020204" pitchFamily="34" charset="0"/>
                          <a:cs typeface="Arial" panose="020B0604020202020204" pitchFamily="34" charset="0"/>
                        </a:rPr>
                        <a:t>Record</a:t>
                      </a:r>
                      <a:r>
                        <a:rPr lang="en-GB" sz="1000" baseline="0" dirty="0">
                          <a:latin typeface="Arial" panose="020B0604020202020204" pitchFamily="34" charset="0"/>
                          <a:cs typeface="Arial" panose="020B0604020202020204" pitchFamily="34" charset="0"/>
                        </a:rPr>
                        <a:t> of engagement activities</a:t>
                      </a:r>
                    </a:p>
                    <a:p>
                      <a:endParaRPr lang="en-GB" sz="1000" baseline="0" dirty="0">
                        <a:latin typeface="Arial" panose="020B0604020202020204" pitchFamily="34" charset="0"/>
                        <a:cs typeface="Arial" panose="020B0604020202020204" pitchFamily="34" charset="0"/>
                      </a:endParaRPr>
                    </a:p>
                    <a:p>
                      <a:endParaRPr lang="en-GB" sz="1000" baseline="0" dirty="0">
                        <a:latin typeface="Arial" panose="020B0604020202020204" pitchFamily="34" charset="0"/>
                        <a:cs typeface="Arial" panose="020B0604020202020204" pitchFamily="34" charset="0"/>
                      </a:endParaRPr>
                    </a:p>
                    <a:p>
                      <a:endParaRPr lang="en-GB" sz="1000" baseline="0" dirty="0">
                        <a:latin typeface="Arial" panose="020B0604020202020204" pitchFamily="34" charset="0"/>
                        <a:cs typeface="Arial" panose="020B0604020202020204" pitchFamily="34" charset="0"/>
                      </a:endParaRPr>
                    </a:p>
                    <a:p>
                      <a:r>
                        <a:rPr lang="en-GB" sz="1000" baseline="0" dirty="0">
                          <a:latin typeface="Arial" panose="020B0604020202020204" pitchFamily="34" charset="0"/>
                          <a:cs typeface="Arial" panose="020B0604020202020204" pitchFamily="34" charset="0"/>
                        </a:rPr>
                        <a:t>Increased social media presence </a:t>
                      </a:r>
                    </a:p>
                    <a:p>
                      <a:endParaRPr lang="en-GB" sz="1000" baseline="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txBody>
                  <a:tcPr/>
                </a:tc>
                <a:tc>
                  <a:txBody>
                    <a:bodyPr/>
                    <a:lstStyle/>
                    <a:p>
                      <a:r>
                        <a:rPr lang="en-GB" sz="1000" dirty="0">
                          <a:latin typeface="Arial" panose="020B0604020202020204" pitchFamily="34" charset="0"/>
                          <a:cs typeface="Arial" panose="020B0604020202020204" pitchFamily="34" charset="0"/>
                        </a:rPr>
                        <a:t>Business</a:t>
                      </a:r>
                      <a:r>
                        <a:rPr lang="en-GB" sz="1000" baseline="0" dirty="0">
                          <a:latin typeface="Arial" panose="020B0604020202020204" pitchFamily="34" charset="0"/>
                          <a:cs typeface="Arial" panose="020B0604020202020204" pitchFamily="34" charset="0"/>
                        </a:rPr>
                        <a:t> as usual </a:t>
                      </a:r>
                      <a:endParaRPr lang="en-GB"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19859084"/>
                  </a:ext>
                </a:extLst>
              </a:tr>
            </a:tbl>
          </a:graphicData>
        </a:graphic>
      </p:graphicFrame>
      <p:pic>
        <p:nvPicPr>
          <p:cNvPr id="6" name="Picture 5"/>
          <p:cNvPicPr>
            <a:picLocks noChangeAspect="1"/>
          </p:cNvPicPr>
          <p:nvPr/>
        </p:nvPicPr>
        <p:blipFill>
          <a:blip r:embed="rId2"/>
          <a:stretch>
            <a:fillRect/>
          </a:stretch>
        </p:blipFill>
        <p:spPr>
          <a:xfrm>
            <a:off x="3688780" y="5949280"/>
            <a:ext cx="4254952" cy="733914"/>
          </a:xfrm>
          <a:prstGeom prst="rect">
            <a:avLst/>
          </a:prstGeom>
        </p:spPr>
      </p:pic>
    </p:spTree>
    <p:extLst>
      <p:ext uri="{BB962C8B-B14F-4D97-AF65-F5344CB8AC3E}">
        <p14:creationId xmlns:p14="http://schemas.microsoft.com/office/powerpoint/2010/main" val="851724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GB" sz="2400" dirty="0"/>
              <a:t>4.2 Priority 4b: Action on perinatal mortality and morbidity 1/3</a:t>
            </a:r>
          </a:p>
        </p:txBody>
      </p:sp>
      <p:graphicFrame>
        <p:nvGraphicFramePr>
          <p:cNvPr id="5" name="Content Placeholder 4"/>
          <p:cNvGraphicFramePr>
            <a:graphicFrameLocks/>
          </p:cNvGraphicFramePr>
          <p:nvPr>
            <p:extLst>
              <p:ext uri="{D42A27DB-BD31-4B8C-83A1-F6EECF244321}">
                <p14:modId xmlns:p14="http://schemas.microsoft.com/office/powerpoint/2010/main" val="226131809"/>
              </p:ext>
            </p:extLst>
          </p:nvPr>
        </p:nvGraphicFramePr>
        <p:xfrm>
          <a:off x="191344" y="1340768"/>
          <a:ext cx="11809312" cy="295656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1598465398"/>
                    </a:ext>
                  </a:extLst>
                </a:gridCol>
                <a:gridCol w="7901209">
                  <a:extLst>
                    <a:ext uri="{9D8B030D-6E8A-4147-A177-3AD203B41FA5}">
                      <a16:colId xmlns:a16="http://schemas.microsoft.com/office/drawing/2014/main" val="1412383867"/>
                    </a:ext>
                  </a:extLst>
                </a:gridCol>
                <a:gridCol w="1204246">
                  <a:extLst>
                    <a:ext uri="{9D8B030D-6E8A-4147-A177-3AD203B41FA5}">
                      <a16:colId xmlns:a16="http://schemas.microsoft.com/office/drawing/2014/main" val="1151554102"/>
                    </a:ext>
                  </a:extLst>
                </a:gridCol>
                <a:gridCol w="1119681">
                  <a:extLst>
                    <a:ext uri="{9D8B030D-6E8A-4147-A177-3AD203B41FA5}">
                      <a16:colId xmlns:a16="http://schemas.microsoft.com/office/drawing/2014/main" val="1940448440"/>
                    </a:ext>
                  </a:extLst>
                </a:gridCol>
              </a:tblGrid>
              <a:tr h="180512">
                <a:tc>
                  <a:txBody>
                    <a:bodyPr/>
                    <a:lstStyle/>
                    <a:p>
                      <a:r>
                        <a:rPr lang="en-GB" sz="1200" dirty="0">
                          <a:latin typeface="Arial" panose="020B0604020202020204" pitchFamily="34" charset="0"/>
                          <a:cs typeface="Arial" panose="020B0604020202020204" pitchFamily="34" charset="0"/>
                        </a:rPr>
                        <a:t>Focus</a:t>
                      </a:r>
                    </a:p>
                  </a:txBody>
                  <a:tcPr/>
                </a:tc>
                <a:tc>
                  <a:txBody>
                    <a:bodyPr/>
                    <a:lstStyle/>
                    <a:p>
                      <a:r>
                        <a:rPr lang="en-GB" sz="1200" dirty="0">
                          <a:latin typeface="Arial" panose="020B0604020202020204" pitchFamily="34" charset="0"/>
                          <a:cs typeface="Arial" panose="020B0604020202020204" pitchFamily="34" charset="0"/>
                        </a:rPr>
                        <a:t>Actions </a:t>
                      </a:r>
                    </a:p>
                  </a:txBody>
                  <a:tcPr/>
                </a:tc>
                <a:tc>
                  <a:txBody>
                    <a:bodyPr/>
                    <a:lstStyle/>
                    <a:p>
                      <a:r>
                        <a:rPr lang="en-GB" sz="1200" dirty="0">
                          <a:latin typeface="Arial" panose="020B0604020202020204" pitchFamily="34" charset="0"/>
                          <a:cs typeface="Arial" panose="020B0604020202020204" pitchFamily="34" charset="0"/>
                        </a:rPr>
                        <a:t>Measure </a:t>
                      </a:r>
                    </a:p>
                  </a:txBody>
                  <a:tcPr/>
                </a:tc>
                <a:tc>
                  <a:txBody>
                    <a:bodyPr/>
                    <a:lstStyle/>
                    <a:p>
                      <a:r>
                        <a:rPr lang="en-GB" sz="1200" dirty="0">
                          <a:latin typeface="Arial" panose="020B0604020202020204" pitchFamily="34" charset="0"/>
                          <a:cs typeface="Arial" panose="020B0604020202020204" pitchFamily="34" charset="0"/>
                        </a:rPr>
                        <a:t>Timeline</a:t>
                      </a:r>
                    </a:p>
                  </a:txBody>
                  <a:tcPr/>
                </a:tc>
                <a:extLst>
                  <a:ext uri="{0D108BD9-81ED-4DB2-BD59-A6C34878D82A}">
                    <a16:rowId xmlns:a16="http://schemas.microsoft.com/office/drawing/2014/main" val="59729876"/>
                  </a:ext>
                </a:extLst>
              </a:tr>
              <a:tr h="1763704">
                <a:tc>
                  <a:txBody>
                    <a:bodyPr/>
                    <a:lstStyle/>
                    <a:p>
                      <a:endParaRPr lang="en-GB" sz="1000" b="1" dirty="0">
                        <a:latin typeface="Arial" panose="020B0604020202020204" pitchFamily="34" charset="0"/>
                        <a:cs typeface="Arial" panose="020B0604020202020204" pitchFamily="34" charset="0"/>
                      </a:endParaRPr>
                    </a:p>
                    <a:p>
                      <a:endParaRPr lang="en-GB" sz="1000" b="1" dirty="0">
                        <a:latin typeface="Arial" panose="020B0604020202020204" pitchFamily="34" charset="0"/>
                        <a:cs typeface="Arial" panose="020B0604020202020204" pitchFamily="34" charset="0"/>
                      </a:endParaRPr>
                    </a:p>
                    <a:p>
                      <a:r>
                        <a:rPr lang="en-GB" sz="1000" b="1" dirty="0">
                          <a:latin typeface="Arial" panose="020B0604020202020204" pitchFamily="34" charset="0"/>
                          <a:cs typeface="Arial" panose="020B0604020202020204" pitchFamily="34" charset="0"/>
                        </a:rPr>
                        <a:t>Implement maternal medicine </a:t>
                      </a:r>
                    </a:p>
                    <a:p>
                      <a:r>
                        <a:rPr lang="en-GB" sz="1000" b="1" dirty="0">
                          <a:latin typeface="Arial" panose="020B0604020202020204" pitchFamily="34" charset="0"/>
                          <a:cs typeface="Arial" panose="020B0604020202020204" pitchFamily="34" charset="0"/>
                        </a:rPr>
                        <a:t>networks to help achieve equity</a:t>
                      </a:r>
                    </a:p>
                  </a:txBody>
                  <a:tcPr/>
                </a:tc>
                <a:tc>
                  <a:txBody>
                    <a:bodyPr/>
                    <a:lstStyle/>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Engage with service users, clinicians and allied healthcare in the region to inform, educate and support their understanding and referral to any of the services of the MMN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Co-produce leaflets, posters and information with MVP to share within region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Review and strengthen online consultations to reduce unnecessary travel for women in the region</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Complete ITU admissions audit including ethnicity and deprivation and present to regional and London region Complete maternal death audit for the last 3 years, including ethnicity and deprivation data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Ensure that audit gathering is completed and submitted from each trust including ethnicity and deprivation data Review stillbirth and NND monthly including ethnicity and deprivation data</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Continue regular training and education programs in conjunction with the London networks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Update all Trust websites with information on maternal medicine networks for women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Provide education on maternal medical conditions to all clinicians including primary care, and any other health professional who may encounter women who have medical conditions and are of childbearing age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Map fetal medicine services across the region Establish fetal medicine subspecialist in each hospital in the region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Establish maternity voices partnership presence for each services to co-produce services and information for women and birthing people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Agree London Ambulance transfer pathway for AIP Develop agreed key performance indicators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Collect ethnicity and deprivation data on all women referred to fetal medicine and AIP services</a:t>
                      </a:r>
                    </a:p>
                  </a:txBody>
                  <a:tcPr/>
                </a:tc>
                <a:tc>
                  <a:txBody>
                    <a:bodyPr/>
                    <a:lstStyle/>
                    <a:p>
                      <a:r>
                        <a:rPr lang="en-GB" sz="1100" dirty="0"/>
                        <a:t>Record of engagement activities </a:t>
                      </a:r>
                    </a:p>
                    <a:p>
                      <a:endParaRPr lang="en-GB" sz="1100" dirty="0"/>
                    </a:p>
                    <a:p>
                      <a:r>
                        <a:rPr lang="en-GB" sz="1100" dirty="0"/>
                        <a:t>Audits</a:t>
                      </a:r>
                    </a:p>
                    <a:p>
                      <a:endParaRPr lang="en-GB" sz="1100" dirty="0"/>
                    </a:p>
                    <a:p>
                      <a:r>
                        <a:rPr lang="en-GB" sz="1100" dirty="0"/>
                        <a:t>Surveys </a:t>
                      </a:r>
                    </a:p>
                    <a:p>
                      <a:endParaRPr lang="en-GB" sz="1100" dirty="0"/>
                    </a:p>
                    <a:p>
                      <a:endParaRPr lang="en-GB" sz="1100" dirty="0"/>
                    </a:p>
                    <a:p>
                      <a:r>
                        <a:rPr lang="en-GB" sz="1100" dirty="0"/>
                        <a:t>KPIs</a:t>
                      </a:r>
                    </a:p>
                    <a:p>
                      <a:endParaRPr lang="en-GB" dirty="0"/>
                    </a:p>
                  </a:txBody>
                  <a:tcPr/>
                </a:tc>
                <a:tc>
                  <a:txBody>
                    <a:bodyPr/>
                    <a:lstStyle/>
                    <a:p>
                      <a:r>
                        <a:rPr lang="en-GB" sz="1100" dirty="0"/>
                        <a:t>Business as usual </a:t>
                      </a:r>
                    </a:p>
                  </a:txBody>
                  <a:tcPr/>
                </a:tc>
                <a:extLst>
                  <a:ext uri="{0D108BD9-81ED-4DB2-BD59-A6C34878D82A}">
                    <a16:rowId xmlns:a16="http://schemas.microsoft.com/office/drawing/2014/main" val="1119859084"/>
                  </a:ext>
                </a:extLst>
              </a:tr>
            </a:tbl>
          </a:graphicData>
        </a:graphic>
      </p:graphicFrame>
      <p:graphicFrame>
        <p:nvGraphicFramePr>
          <p:cNvPr id="6" name="Content Placeholder 4"/>
          <p:cNvGraphicFramePr>
            <a:graphicFrameLocks/>
          </p:cNvGraphicFramePr>
          <p:nvPr>
            <p:extLst>
              <p:ext uri="{D42A27DB-BD31-4B8C-83A1-F6EECF244321}">
                <p14:modId xmlns:p14="http://schemas.microsoft.com/office/powerpoint/2010/main" val="1550651932"/>
              </p:ext>
            </p:extLst>
          </p:nvPr>
        </p:nvGraphicFramePr>
        <p:xfrm>
          <a:off x="191344" y="4365104"/>
          <a:ext cx="11809312" cy="2320366"/>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1598465398"/>
                    </a:ext>
                  </a:extLst>
                </a:gridCol>
                <a:gridCol w="7901209">
                  <a:extLst>
                    <a:ext uri="{9D8B030D-6E8A-4147-A177-3AD203B41FA5}">
                      <a16:colId xmlns:a16="http://schemas.microsoft.com/office/drawing/2014/main" val="1412383867"/>
                    </a:ext>
                  </a:extLst>
                </a:gridCol>
                <a:gridCol w="1204246">
                  <a:extLst>
                    <a:ext uri="{9D8B030D-6E8A-4147-A177-3AD203B41FA5}">
                      <a16:colId xmlns:a16="http://schemas.microsoft.com/office/drawing/2014/main" val="1151554102"/>
                    </a:ext>
                  </a:extLst>
                </a:gridCol>
                <a:gridCol w="1119681">
                  <a:extLst>
                    <a:ext uri="{9D8B030D-6E8A-4147-A177-3AD203B41FA5}">
                      <a16:colId xmlns:a16="http://schemas.microsoft.com/office/drawing/2014/main" val="1940448440"/>
                    </a:ext>
                  </a:extLst>
                </a:gridCol>
              </a:tblGrid>
              <a:tr h="252252">
                <a:tc>
                  <a:txBody>
                    <a:bodyPr/>
                    <a:lstStyle/>
                    <a:p>
                      <a:r>
                        <a:rPr lang="en-GB" sz="1200" dirty="0">
                          <a:latin typeface="Arial" panose="020B0604020202020204" pitchFamily="34" charset="0"/>
                          <a:cs typeface="Arial" panose="020B0604020202020204" pitchFamily="34" charset="0"/>
                        </a:rPr>
                        <a:t>Focus</a:t>
                      </a:r>
                    </a:p>
                  </a:txBody>
                  <a:tcPr/>
                </a:tc>
                <a:tc>
                  <a:txBody>
                    <a:bodyPr/>
                    <a:lstStyle/>
                    <a:p>
                      <a:r>
                        <a:rPr lang="en-GB" sz="1200" dirty="0">
                          <a:latin typeface="Arial" panose="020B0604020202020204" pitchFamily="34" charset="0"/>
                          <a:cs typeface="Arial" panose="020B0604020202020204" pitchFamily="34" charset="0"/>
                        </a:rPr>
                        <a:t>Actions </a:t>
                      </a:r>
                    </a:p>
                  </a:txBody>
                  <a:tcPr/>
                </a:tc>
                <a:tc>
                  <a:txBody>
                    <a:bodyPr/>
                    <a:lstStyle/>
                    <a:p>
                      <a:r>
                        <a:rPr lang="en-GB" sz="1200" dirty="0">
                          <a:latin typeface="Arial" panose="020B0604020202020204" pitchFamily="34" charset="0"/>
                          <a:cs typeface="Arial" panose="020B0604020202020204" pitchFamily="34" charset="0"/>
                        </a:rPr>
                        <a:t>Measure </a:t>
                      </a:r>
                    </a:p>
                  </a:txBody>
                  <a:tcPr/>
                </a:tc>
                <a:tc>
                  <a:txBody>
                    <a:bodyPr/>
                    <a:lstStyle/>
                    <a:p>
                      <a:r>
                        <a:rPr lang="en-GB" sz="1200" dirty="0">
                          <a:latin typeface="Arial" panose="020B0604020202020204" pitchFamily="34" charset="0"/>
                          <a:cs typeface="Arial" panose="020B0604020202020204" pitchFamily="34" charset="0"/>
                        </a:rPr>
                        <a:t>Timeline</a:t>
                      </a:r>
                    </a:p>
                  </a:txBody>
                  <a:tcPr/>
                </a:tc>
                <a:extLst>
                  <a:ext uri="{0D108BD9-81ED-4DB2-BD59-A6C34878D82A}">
                    <a16:rowId xmlns:a16="http://schemas.microsoft.com/office/drawing/2014/main" val="59729876"/>
                  </a:ext>
                </a:extLst>
              </a:tr>
              <a:tr h="2046046">
                <a:tc>
                  <a:txBody>
                    <a:bodyPr/>
                    <a:lstStyle/>
                    <a:p>
                      <a:r>
                        <a:rPr lang="en-GB" sz="1000" b="1" dirty="0">
                          <a:latin typeface="Arial" panose="020B0604020202020204" pitchFamily="34" charset="0"/>
                          <a:cs typeface="Arial" panose="020B0604020202020204" pitchFamily="34" charset="0"/>
                        </a:rPr>
                        <a:t>Offer referral to the NHS Diabetes Prevention Programme to women with a past diagnosis of gestational diabetes mellitus (GDM) who are not currently regnant and do not currently have diabetes</a:t>
                      </a:r>
                    </a:p>
                  </a:txBody>
                  <a:tcPr/>
                </a:tc>
                <a:tc>
                  <a:txBody>
                    <a:bodyPr/>
                    <a:lstStyle/>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By April 2023, there will be pathways in place to refer women who have been diagnosed with gestational diabetes to the NHS DPP services</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Quarterly reports to the LMNS on how many women with protected characteristics are referred to the service for follow up and whether they attended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All women who meet criteria for gestational diabetes screening according to NICE guidance are screened at the recommended gestations by April 2024 in all hospital trusts in the region</a:t>
                      </a:r>
                    </a:p>
                  </a:txBody>
                  <a:tcPr/>
                </a:tc>
                <a:tc>
                  <a:txBody>
                    <a:bodyPr/>
                    <a:lstStyle/>
                    <a:p>
                      <a:r>
                        <a:rPr lang="en-GB" sz="1100" dirty="0"/>
                        <a:t>Audits </a:t>
                      </a:r>
                    </a:p>
                  </a:txBody>
                  <a:tcPr/>
                </a:tc>
                <a:tc>
                  <a:txBody>
                    <a:bodyPr/>
                    <a:lstStyle/>
                    <a:p>
                      <a:r>
                        <a:rPr lang="en-GB" sz="1100" dirty="0"/>
                        <a:t>Business as usual </a:t>
                      </a:r>
                    </a:p>
                  </a:txBody>
                  <a:tcPr/>
                </a:tc>
                <a:extLst>
                  <a:ext uri="{0D108BD9-81ED-4DB2-BD59-A6C34878D82A}">
                    <a16:rowId xmlns:a16="http://schemas.microsoft.com/office/drawing/2014/main" val="1119859084"/>
                  </a:ext>
                </a:extLst>
              </a:tr>
            </a:tbl>
          </a:graphicData>
        </a:graphic>
      </p:graphicFrame>
    </p:spTree>
    <p:extLst>
      <p:ext uri="{BB962C8B-B14F-4D97-AF65-F5344CB8AC3E}">
        <p14:creationId xmlns:p14="http://schemas.microsoft.com/office/powerpoint/2010/main" val="320222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GB" sz="2400" dirty="0"/>
              <a:t>4.2 Priority 4b: Action on perinatal mortality and morbidity 2/3</a:t>
            </a:r>
          </a:p>
        </p:txBody>
      </p:sp>
      <p:graphicFrame>
        <p:nvGraphicFramePr>
          <p:cNvPr id="5" name="Content Placeholder 4"/>
          <p:cNvGraphicFramePr>
            <a:graphicFrameLocks/>
          </p:cNvGraphicFramePr>
          <p:nvPr>
            <p:extLst>
              <p:ext uri="{D42A27DB-BD31-4B8C-83A1-F6EECF244321}">
                <p14:modId xmlns:p14="http://schemas.microsoft.com/office/powerpoint/2010/main" val="2544662682"/>
              </p:ext>
            </p:extLst>
          </p:nvPr>
        </p:nvGraphicFramePr>
        <p:xfrm>
          <a:off x="198330" y="1268760"/>
          <a:ext cx="11809312" cy="1336641"/>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1598465398"/>
                    </a:ext>
                  </a:extLst>
                </a:gridCol>
                <a:gridCol w="7901209">
                  <a:extLst>
                    <a:ext uri="{9D8B030D-6E8A-4147-A177-3AD203B41FA5}">
                      <a16:colId xmlns:a16="http://schemas.microsoft.com/office/drawing/2014/main" val="1412383867"/>
                    </a:ext>
                  </a:extLst>
                </a:gridCol>
                <a:gridCol w="1204246">
                  <a:extLst>
                    <a:ext uri="{9D8B030D-6E8A-4147-A177-3AD203B41FA5}">
                      <a16:colId xmlns:a16="http://schemas.microsoft.com/office/drawing/2014/main" val="1151554102"/>
                    </a:ext>
                  </a:extLst>
                </a:gridCol>
                <a:gridCol w="1119681">
                  <a:extLst>
                    <a:ext uri="{9D8B030D-6E8A-4147-A177-3AD203B41FA5}">
                      <a16:colId xmlns:a16="http://schemas.microsoft.com/office/drawing/2014/main" val="1940448440"/>
                    </a:ext>
                  </a:extLst>
                </a:gridCol>
              </a:tblGrid>
              <a:tr h="233823">
                <a:tc>
                  <a:txBody>
                    <a:bodyPr/>
                    <a:lstStyle/>
                    <a:p>
                      <a:r>
                        <a:rPr lang="en-GB" sz="1200" dirty="0">
                          <a:latin typeface="Arial" panose="020B0604020202020204" pitchFamily="34" charset="0"/>
                          <a:cs typeface="Arial" panose="020B0604020202020204" pitchFamily="34" charset="0"/>
                        </a:rPr>
                        <a:t>Focus</a:t>
                      </a:r>
                    </a:p>
                  </a:txBody>
                  <a:tcPr/>
                </a:tc>
                <a:tc>
                  <a:txBody>
                    <a:bodyPr/>
                    <a:lstStyle/>
                    <a:p>
                      <a:r>
                        <a:rPr lang="en-GB" sz="1200" dirty="0">
                          <a:latin typeface="Arial" panose="020B0604020202020204" pitchFamily="34" charset="0"/>
                          <a:cs typeface="Arial" panose="020B0604020202020204" pitchFamily="34" charset="0"/>
                        </a:rPr>
                        <a:t>Actions </a:t>
                      </a:r>
                    </a:p>
                  </a:txBody>
                  <a:tcPr/>
                </a:tc>
                <a:tc>
                  <a:txBody>
                    <a:bodyPr/>
                    <a:lstStyle/>
                    <a:p>
                      <a:r>
                        <a:rPr lang="en-GB" sz="1200" dirty="0">
                          <a:latin typeface="Arial" panose="020B0604020202020204" pitchFamily="34" charset="0"/>
                          <a:cs typeface="Arial" panose="020B0604020202020204" pitchFamily="34" charset="0"/>
                        </a:rPr>
                        <a:t>Measure </a:t>
                      </a:r>
                    </a:p>
                  </a:txBody>
                  <a:tcPr/>
                </a:tc>
                <a:tc>
                  <a:txBody>
                    <a:bodyPr/>
                    <a:lstStyle/>
                    <a:p>
                      <a:r>
                        <a:rPr lang="en-GB" sz="1200" dirty="0">
                          <a:latin typeface="Arial" panose="020B0604020202020204" pitchFamily="34" charset="0"/>
                          <a:cs typeface="Arial" panose="020B0604020202020204" pitchFamily="34" charset="0"/>
                        </a:rPr>
                        <a:t>Timeline</a:t>
                      </a:r>
                    </a:p>
                  </a:txBody>
                  <a:tcPr/>
                </a:tc>
                <a:extLst>
                  <a:ext uri="{0D108BD9-81ED-4DB2-BD59-A6C34878D82A}">
                    <a16:rowId xmlns:a16="http://schemas.microsoft.com/office/drawing/2014/main" val="59729876"/>
                  </a:ext>
                </a:extLst>
              </a:tr>
              <a:tr h="1062321">
                <a:tc>
                  <a:txBody>
                    <a:bodyPr/>
                    <a:lstStyle/>
                    <a:p>
                      <a:r>
                        <a:rPr lang="en-GB" sz="1000" b="1" dirty="0">
                          <a:latin typeface="Arial" panose="020B0604020202020204" pitchFamily="34" charset="0"/>
                          <a:cs typeface="Arial" panose="020B0604020202020204" pitchFamily="34" charset="0"/>
                        </a:rPr>
                        <a:t>Implement NICE CG110 antenatal care for pregnant women with complex social factors </a:t>
                      </a:r>
                    </a:p>
                  </a:txBody>
                  <a:tcPr/>
                </a:tc>
                <a:tc>
                  <a:txBody>
                    <a:bodyPr/>
                    <a:lstStyle/>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Establish maternity safeguarding clinical reference group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Scope and analyse the range of complex social information available from ICS data sets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Develop key process and performance indicators to establish the impact of social complexities on pregnancy and birth outcome</a:t>
                      </a:r>
                    </a:p>
                  </a:txBody>
                  <a:tcPr/>
                </a:tc>
                <a:tc>
                  <a:txBody>
                    <a:bodyPr/>
                    <a:lstStyle/>
                    <a:p>
                      <a:r>
                        <a:rPr lang="en-GB" sz="1000" dirty="0">
                          <a:latin typeface="Arial" panose="020B0604020202020204" pitchFamily="34" charset="0"/>
                          <a:cs typeface="Arial" panose="020B0604020202020204" pitchFamily="34" charset="0"/>
                        </a:rPr>
                        <a:t>Quarterly analysis</a:t>
                      </a:r>
                    </a:p>
                  </a:txBody>
                  <a:tcPr/>
                </a:tc>
                <a:tc>
                  <a:txBody>
                    <a:bodyPr/>
                    <a:lstStyle/>
                    <a:p>
                      <a:r>
                        <a:rPr lang="en-GB" sz="1000" dirty="0">
                          <a:latin typeface="Arial" panose="020B0604020202020204" pitchFamily="34" charset="0"/>
                          <a:cs typeface="Arial" panose="020B0604020202020204" pitchFamily="34" charset="0"/>
                        </a:rPr>
                        <a:t>2024-25</a:t>
                      </a:r>
                    </a:p>
                  </a:txBody>
                  <a:tcPr/>
                </a:tc>
                <a:extLst>
                  <a:ext uri="{0D108BD9-81ED-4DB2-BD59-A6C34878D82A}">
                    <a16:rowId xmlns:a16="http://schemas.microsoft.com/office/drawing/2014/main" val="1119859084"/>
                  </a:ext>
                </a:extLst>
              </a:tr>
            </a:tbl>
          </a:graphicData>
        </a:graphic>
      </p:graphicFrame>
      <p:graphicFrame>
        <p:nvGraphicFramePr>
          <p:cNvPr id="6" name="Content Placeholder 4"/>
          <p:cNvGraphicFramePr>
            <a:graphicFrameLocks/>
          </p:cNvGraphicFramePr>
          <p:nvPr>
            <p:extLst>
              <p:ext uri="{D42A27DB-BD31-4B8C-83A1-F6EECF244321}">
                <p14:modId xmlns:p14="http://schemas.microsoft.com/office/powerpoint/2010/main" val="694440206"/>
              </p:ext>
            </p:extLst>
          </p:nvPr>
        </p:nvGraphicFramePr>
        <p:xfrm>
          <a:off x="191344" y="2533394"/>
          <a:ext cx="11809312" cy="1392151"/>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1598465398"/>
                    </a:ext>
                  </a:extLst>
                </a:gridCol>
                <a:gridCol w="7901209">
                  <a:extLst>
                    <a:ext uri="{9D8B030D-6E8A-4147-A177-3AD203B41FA5}">
                      <a16:colId xmlns:a16="http://schemas.microsoft.com/office/drawing/2014/main" val="1412383867"/>
                    </a:ext>
                  </a:extLst>
                </a:gridCol>
                <a:gridCol w="1204246">
                  <a:extLst>
                    <a:ext uri="{9D8B030D-6E8A-4147-A177-3AD203B41FA5}">
                      <a16:colId xmlns:a16="http://schemas.microsoft.com/office/drawing/2014/main" val="1151554102"/>
                    </a:ext>
                  </a:extLst>
                </a:gridCol>
                <a:gridCol w="1119681">
                  <a:extLst>
                    <a:ext uri="{9D8B030D-6E8A-4147-A177-3AD203B41FA5}">
                      <a16:colId xmlns:a16="http://schemas.microsoft.com/office/drawing/2014/main" val="1940448440"/>
                    </a:ext>
                  </a:extLst>
                </a:gridCol>
              </a:tblGrid>
              <a:tr h="137815">
                <a:tc>
                  <a:txBody>
                    <a:bodyPr/>
                    <a:lstStyle/>
                    <a:p>
                      <a:r>
                        <a:rPr lang="en-GB" sz="1200" dirty="0">
                          <a:latin typeface="Arial" panose="020B0604020202020204" pitchFamily="34" charset="0"/>
                          <a:cs typeface="Arial" panose="020B0604020202020204" pitchFamily="34" charset="0"/>
                        </a:rPr>
                        <a:t>Focus</a:t>
                      </a:r>
                    </a:p>
                  </a:txBody>
                  <a:tcPr/>
                </a:tc>
                <a:tc>
                  <a:txBody>
                    <a:bodyPr/>
                    <a:lstStyle/>
                    <a:p>
                      <a:r>
                        <a:rPr lang="en-GB" sz="1200" dirty="0">
                          <a:latin typeface="Arial" panose="020B0604020202020204" pitchFamily="34" charset="0"/>
                          <a:cs typeface="Arial" panose="020B0604020202020204" pitchFamily="34" charset="0"/>
                        </a:rPr>
                        <a:t>Actions </a:t>
                      </a:r>
                    </a:p>
                  </a:txBody>
                  <a:tcPr/>
                </a:tc>
                <a:tc>
                  <a:txBody>
                    <a:bodyPr/>
                    <a:lstStyle/>
                    <a:p>
                      <a:r>
                        <a:rPr lang="en-GB" sz="1200" dirty="0">
                          <a:latin typeface="Arial" panose="020B0604020202020204" pitchFamily="34" charset="0"/>
                          <a:cs typeface="Arial" panose="020B0604020202020204" pitchFamily="34" charset="0"/>
                        </a:rPr>
                        <a:t>Measure </a:t>
                      </a:r>
                    </a:p>
                  </a:txBody>
                  <a:tcPr/>
                </a:tc>
                <a:tc>
                  <a:txBody>
                    <a:bodyPr/>
                    <a:lstStyle/>
                    <a:p>
                      <a:r>
                        <a:rPr lang="en-GB" sz="1200" dirty="0">
                          <a:latin typeface="Arial" panose="020B0604020202020204" pitchFamily="34" charset="0"/>
                          <a:cs typeface="Arial" panose="020B0604020202020204" pitchFamily="34" charset="0"/>
                        </a:rPr>
                        <a:t>Timeline</a:t>
                      </a:r>
                    </a:p>
                  </a:txBody>
                  <a:tcPr/>
                </a:tc>
                <a:extLst>
                  <a:ext uri="{0D108BD9-81ED-4DB2-BD59-A6C34878D82A}">
                    <a16:rowId xmlns:a16="http://schemas.microsoft.com/office/drawing/2014/main" val="59729876"/>
                  </a:ext>
                </a:extLst>
              </a:tr>
              <a:tr h="1117831">
                <a:tc>
                  <a:txBody>
                    <a:bodyPr/>
                    <a:lstStyle/>
                    <a:p>
                      <a:r>
                        <a:rPr lang="en-GB" sz="1000" b="1" dirty="0">
                          <a:latin typeface="Arial" panose="020B0604020202020204" pitchFamily="34" charset="0"/>
                          <a:cs typeface="Arial" panose="020B0604020202020204" pitchFamily="34" charset="0"/>
                        </a:rPr>
                        <a:t>Implement maternal mental health services with a focus on access by ethnicity and deprivation </a:t>
                      </a:r>
                    </a:p>
                  </a:txBody>
                  <a:tcPr/>
                </a:tc>
                <a:tc>
                  <a:txBody>
                    <a:bodyPr/>
                    <a:lstStyle/>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To improve data quality across the MMHS service including ethnicity and IMD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To re-evaluate the service in April 2023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To develop a programme of mini audits for the service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To promote to GPs and wider primary and community services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To further develop relationships with community organisations – accessing representative population</a:t>
                      </a:r>
                    </a:p>
                  </a:txBody>
                  <a:tcPr/>
                </a:tc>
                <a:tc>
                  <a:txBody>
                    <a:bodyPr/>
                    <a:lstStyle/>
                    <a:p>
                      <a:r>
                        <a:rPr lang="en-GB" sz="1000" dirty="0">
                          <a:latin typeface="Arial" panose="020B0604020202020204" pitchFamily="34" charset="0"/>
                          <a:cs typeface="Arial" panose="020B0604020202020204" pitchFamily="34" charset="0"/>
                        </a:rPr>
                        <a:t>Audits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Surveys and audits</a:t>
                      </a:r>
                    </a:p>
                  </a:txBody>
                  <a:tcPr/>
                </a:tc>
                <a:tc>
                  <a:txBody>
                    <a:bodyPr/>
                    <a:lstStyle/>
                    <a:p>
                      <a:r>
                        <a:rPr lang="en-GB" sz="1000" dirty="0">
                          <a:latin typeface="Arial" panose="020B0604020202020204" pitchFamily="34" charset="0"/>
                          <a:cs typeface="Arial" panose="020B0604020202020204" pitchFamily="34" charset="0"/>
                        </a:rPr>
                        <a:t>June 2023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Business as usual </a:t>
                      </a:r>
                    </a:p>
                  </a:txBody>
                  <a:tcPr/>
                </a:tc>
                <a:extLst>
                  <a:ext uri="{0D108BD9-81ED-4DB2-BD59-A6C34878D82A}">
                    <a16:rowId xmlns:a16="http://schemas.microsoft.com/office/drawing/2014/main" val="1119859084"/>
                  </a:ext>
                </a:extLst>
              </a:tr>
            </a:tbl>
          </a:graphicData>
        </a:graphic>
      </p:graphicFrame>
      <p:graphicFrame>
        <p:nvGraphicFramePr>
          <p:cNvPr id="7" name="Content Placeholder 4"/>
          <p:cNvGraphicFramePr>
            <a:graphicFrameLocks/>
          </p:cNvGraphicFramePr>
          <p:nvPr>
            <p:extLst>
              <p:ext uri="{D42A27DB-BD31-4B8C-83A1-F6EECF244321}">
                <p14:modId xmlns:p14="http://schemas.microsoft.com/office/powerpoint/2010/main" val="1894113656"/>
              </p:ext>
            </p:extLst>
          </p:nvPr>
        </p:nvGraphicFramePr>
        <p:xfrm>
          <a:off x="184358" y="3925544"/>
          <a:ext cx="11809312" cy="2182941"/>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1598465398"/>
                    </a:ext>
                  </a:extLst>
                </a:gridCol>
                <a:gridCol w="7901209">
                  <a:extLst>
                    <a:ext uri="{9D8B030D-6E8A-4147-A177-3AD203B41FA5}">
                      <a16:colId xmlns:a16="http://schemas.microsoft.com/office/drawing/2014/main" val="1412383867"/>
                    </a:ext>
                  </a:extLst>
                </a:gridCol>
                <a:gridCol w="1204246">
                  <a:extLst>
                    <a:ext uri="{9D8B030D-6E8A-4147-A177-3AD203B41FA5}">
                      <a16:colId xmlns:a16="http://schemas.microsoft.com/office/drawing/2014/main" val="1151554102"/>
                    </a:ext>
                  </a:extLst>
                </a:gridCol>
                <a:gridCol w="1119681">
                  <a:extLst>
                    <a:ext uri="{9D8B030D-6E8A-4147-A177-3AD203B41FA5}">
                      <a16:colId xmlns:a16="http://schemas.microsoft.com/office/drawing/2014/main" val="1940448440"/>
                    </a:ext>
                  </a:extLst>
                </a:gridCol>
              </a:tblGrid>
              <a:tr h="415101">
                <a:tc>
                  <a:txBody>
                    <a:bodyPr/>
                    <a:lstStyle/>
                    <a:p>
                      <a:r>
                        <a:rPr lang="en-GB" sz="1200" dirty="0">
                          <a:latin typeface="Arial" panose="020B0604020202020204" pitchFamily="34" charset="0"/>
                          <a:cs typeface="Arial" panose="020B0604020202020204" pitchFamily="34" charset="0"/>
                        </a:rPr>
                        <a:t>Focus</a:t>
                      </a:r>
                    </a:p>
                  </a:txBody>
                  <a:tcPr/>
                </a:tc>
                <a:tc>
                  <a:txBody>
                    <a:bodyPr/>
                    <a:lstStyle/>
                    <a:p>
                      <a:r>
                        <a:rPr lang="en-GB" sz="1200" dirty="0">
                          <a:latin typeface="Arial" panose="020B0604020202020204" pitchFamily="34" charset="0"/>
                          <a:cs typeface="Arial" panose="020B0604020202020204" pitchFamily="34" charset="0"/>
                        </a:rPr>
                        <a:t>Actions </a:t>
                      </a:r>
                    </a:p>
                  </a:txBody>
                  <a:tcPr/>
                </a:tc>
                <a:tc>
                  <a:txBody>
                    <a:bodyPr/>
                    <a:lstStyle/>
                    <a:p>
                      <a:r>
                        <a:rPr lang="en-GB" sz="1200" dirty="0">
                          <a:latin typeface="Arial" panose="020B0604020202020204" pitchFamily="34" charset="0"/>
                          <a:cs typeface="Arial" panose="020B0604020202020204" pitchFamily="34" charset="0"/>
                        </a:rPr>
                        <a:t>Measure </a:t>
                      </a:r>
                    </a:p>
                  </a:txBody>
                  <a:tcPr/>
                </a:tc>
                <a:tc>
                  <a:txBody>
                    <a:bodyPr/>
                    <a:lstStyle/>
                    <a:p>
                      <a:r>
                        <a:rPr lang="en-GB" sz="1200" dirty="0">
                          <a:latin typeface="Arial" panose="020B0604020202020204" pitchFamily="34" charset="0"/>
                          <a:cs typeface="Arial" panose="020B0604020202020204" pitchFamily="34" charset="0"/>
                        </a:rPr>
                        <a:t>Timeline</a:t>
                      </a:r>
                    </a:p>
                  </a:txBody>
                  <a:tcPr/>
                </a:tc>
                <a:extLst>
                  <a:ext uri="{0D108BD9-81ED-4DB2-BD59-A6C34878D82A}">
                    <a16:rowId xmlns:a16="http://schemas.microsoft.com/office/drawing/2014/main" val="59729876"/>
                  </a:ext>
                </a:extLst>
              </a:tr>
              <a:tr h="1752650">
                <a:tc>
                  <a:txBody>
                    <a:bodyPr/>
                    <a:lstStyle/>
                    <a:p>
                      <a:r>
                        <a:rPr lang="en-GB" sz="1000" b="1" dirty="0">
                          <a:latin typeface="Arial" panose="020B0604020202020204" pitchFamily="34" charset="0"/>
                          <a:cs typeface="Arial" panose="020B0604020202020204" pitchFamily="34" charset="0"/>
                        </a:rPr>
                        <a:t>Ensure personalised care and support plans are available to everyone </a:t>
                      </a:r>
                    </a:p>
                  </a:txBody>
                  <a:tcPr/>
                </a:tc>
                <a:tc>
                  <a:txBody>
                    <a:bodyPr/>
                    <a:lstStyle/>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LMS level audit of PCSP uptake at all maternity units as per national guidance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PCSP implementation evaluation, including deprivation and ethnicity breakdown on PCSP usage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Via the audit, evaluate the quality of personalised discussions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We will work with the </a:t>
                      </a:r>
                      <a:r>
                        <a:rPr lang="en-GB" sz="1000" dirty="0" smtClean="0">
                          <a:latin typeface="Arial" panose="020B0604020202020204" pitchFamily="34" charset="0"/>
                          <a:cs typeface="Arial" panose="020B0604020202020204" pitchFamily="34" charset="0"/>
                        </a:rPr>
                        <a:t>business </a:t>
                      </a:r>
                      <a:r>
                        <a:rPr lang="en-GB" sz="1000" dirty="0">
                          <a:latin typeface="Arial" panose="020B0604020202020204" pitchFamily="34" charset="0"/>
                          <a:cs typeface="Arial" panose="020B0604020202020204" pitchFamily="34" charset="0"/>
                        </a:rPr>
                        <a:t>i</a:t>
                      </a:r>
                      <a:r>
                        <a:rPr lang="en-GB" sz="1000" dirty="0" smtClean="0">
                          <a:latin typeface="Arial" panose="020B0604020202020204" pitchFamily="34" charset="0"/>
                          <a:cs typeface="Arial" panose="020B0604020202020204" pitchFamily="34" charset="0"/>
                        </a:rPr>
                        <a:t>ntelligence </a:t>
                      </a:r>
                      <a:r>
                        <a:rPr lang="en-GB" sz="1000" dirty="0">
                          <a:latin typeface="Arial" panose="020B0604020202020204" pitchFamily="34" charset="0"/>
                          <a:cs typeface="Arial" panose="020B0604020202020204" pitchFamily="34" charset="0"/>
                        </a:rPr>
                        <a:t>and </a:t>
                      </a:r>
                      <a:r>
                        <a:rPr lang="en-GB" sz="1000" dirty="0" smtClean="0">
                          <a:latin typeface="Arial" panose="020B0604020202020204" pitchFamily="34" charset="0"/>
                          <a:cs typeface="Arial" panose="020B0604020202020204" pitchFamily="34" charset="0"/>
                        </a:rPr>
                        <a:t>digital </a:t>
                      </a:r>
                      <a:r>
                        <a:rPr lang="en-GB" sz="1000" dirty="0">
                          <a:latin typeface="Arial" panose="020B0604020202020204" pitchFamily="34" charset="0"/>
                          <a:cs typeface="Arial" panose="020B0604020202020204" pitchFamily="34" charset="0"/>
                        </a:rPr>
                        <a:t>teams to improve data quality and MSDS submissions as well as upgrade our infrastructure and information systems in maternity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Review and continue monitoring the PCSP engagement and communication strategy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Devise a method to monitor PCI training compliance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Create a strategy for further incorporating the motivational interviewing approach into healthcare consultations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Explore and consider participation in the London regional personalised care working groups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The enhanced </a:t>
                      </a:r>
                      <a:r>
                        <a:rPr lang="en-GB" sz="1000" dirty="0" err="1">
                          <a:latin typeface="Arial" panose="020B0604020202020204" pitchFamily="34" charset="0"/>
                          <a:cs typeface="Arial" panose="020B0604020202020204" pitchFamily="34" charset="0"/>
                        </a:rPr>
                        <a:t>MCoC</a:t>
                      </a:r>
                      <a:r>
                        <a:rPr lang="en-GB" sz="1000" dirty="0">
                          <a:latin typeface="Arial" panose="020B0604020202020204" pitchFamily="34" charset="0"/>
                          <a:cs typeface="Arial" panose="020B0604020202020204" pitchFamily="34" charset="0"/>
                        </a:rPr>
                        <a:t> teams will aid in the implementation of PCPs for black, </a:t>
                      </a:r>
                      <a:r>
                        <a:rPr lang="en-GB" sz="1000" dirty="0" smtClean="0">
                          <a:latin typeface="Arial" panose="020B0604020202020204" pitchFamily="34" charset="0"/>
                          <a:cs typeface="Arial" panose="020B0604020202020204" pitchFamily="34" charset="0"/>
                        </a:rPr>
                        <a:t>Asian, </a:t>
                      </a:r>
                      <a:r>
                        <a:rPr lang="en-GB" sz="1000" dirty="0">
                          <a:latin typeface="Arial" panose="020B0604020202020204" pitchFamily="34" charset="0"/>
                          <a:cs typeface="Arial" panose="020B0604020202020204" pitchFamily="34" charset="0"/>
                        </a:rPr>
                        <a:t>and </a:t>
                      </a:r>
                      <a:r>
                        <a:rPr lang="en-GB" sz="1000" dirty="0" smtClean="0">
                          <a:latin typeface="Arial" panose="020B0604020202020204" pitchFamily="34" charset="0"/>
                          <a:cs typeface="Arial" panose="020B0604020202020204" pitchFamily="34" charset="0"/>
                        </a:rPr>
                        <a:t>mixed </a:t>
                      </a:r>
                      <a:r>
                        <a:rPr lang="en-GB" sz="1000" dirty="0">
                          <a:latin typeface="Arial" panose="020B0604020202020204" pitchFamily="34" charset="0"/>
                          <a:cs typeface="Arial" panose="020B0604020202020204" pitchFamily="34" charset="0"/>
                        </a:rPr>
                        <a:t>ethnic groups, as well as those living in low</a:t>
                      </a:r>
                      <a:r>
                        <a:rPr lang="en-GB" sz="1000" baseline="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income areas</a:t>
                      </a:r>
                    </a:p>
                  </a:txBody>
                  <a:tcPr/>
                </a:tc>
                <a:tc>
                  <a:txBody>
                    <a:bodyPr/>
                    <a:lstStyle/>
                    <a:p>
                      <a:r>
                        <a:rPr lang="en-GB" sz="1000" dirty="0">
                          <a:latin typeface="Arial" panose="020B0604020202020204" pitchFamily="34" charset="0"/>
                          <a:cs typeface="Arial" panose="020B0604020202020204" pitchFamily="34" charset="0"/>
                        </a:rPr>
                        <a:t>Audits</a:t>
                      </a:r>
                    </a:p>
                    <a:p>
                      <a:r>
                        <a:rPr lang="en-GB" sz="1000" dirty="0">
                          <a:latin typeface="Arial" panose="020B0604020202020204" pitchFamily="34" charset="0"/>
                          <a:cs typeface="Arial" panose="020B0604020202020204" pitchFamily="34" charset="0"/>
                        </a:rPr>
                        <a:t>Quarterly</a:t>
                      </a:r>
                      <a:r>
                        <a:rPr lang="en-GB" sz="1000" baseline="0" dirty="0">
                          <a:latin typeface="Arial" panose="020B0604020202020204" pitchFamily="34" charset="0"/>
                          <a:cs typeface="Arial" panose="020B0604020202020204" pitchFamily="34" charset="0"/>
                        </a:rPr>
                        <a:t> analysis</a:t>
                      </a:r>
                    </a:p>
                    <a:p>
                      <a:endParaRPr lang="en-GB" sz="1000" baseline="0" dirty="0">
                        <a:latin typeface="Arial" panose="020B0604020202020204" pitchFamily="34" charset="0"/>
                        <a:cs typeface="Arial" panose="020B0604020202020204" pitchFamily="34" charset="0"/>
                      </a:endParaRPr>
                    </a:p>
                    <a:p>
                      <a:endParaRPr lang="en-GB" sz="1000" baseline="0" dirty="0">
                        <a:latin typeface="Arial" panose="020B0604020202020204" pitchFamily="34" charset="0"/>
                        <a:cs typeface="Arial" panose="020B0604020202020204" pitchFamily="34" charset="0"/>
                      </a:endParaRPr>
                    </a:p>
                    <a:p>
                      <a:endParaRPr lang="en-GB" sz="1000" baseline="0" dirty="0">
                        <a:latin typeface="Arial" panose="020B0604020202020204" pitchFamily="34" charset="0"/>
                        <a:cs typeface="Arial" panose="020B0604020202020204" pitchFamily="34" charset="0"/>
                      </a:endParaRPr>
                    </a:p>
                    <a:p>
                      <a:endParaRPr lang="en-GB" sz="1000" baseline="0" dirty="0">
                        <a:latin typeface="Arial" panose="020B0604020202020204" pitchFamily="34" charset="0"/>
                        <a:cs typeface="Arial" panose="020B0604020202020204" pitchFamily="34" charset="0"/>
                      </a:endParaRPr>
                    </a:p>
                    <a:p>
                      <a:endParaRPr lang="en-GB" sz="1000" baseline="0" dirty="0">
                        <a:latin typeface="Arial" panose="020B0604020202020204" pitchFamily="34" charset="0"/>
                        <a:cs typeface="Arial" panose="020B0604020202020204" pitchFamily="34" charset="0"/>
                      </a:endParaRPr>
                    </a:p>
                    <a:p>
                      <a:r>
                        <a:rPr lang="en-GB" sz="1000" baseline="0" dirty="0">
                          <a:latin typeface="Arial" panose="020B0604020202020204" pitchFamily="34" charset="0"/>
                          <a:cs typeface="Arial" panose="020B0604020202020204" pitchFamily="34" charset="0"/>
                        </a:rPr>
                        <a:t>Yearly auditing </a:t>
                      </a:r>
                      <a:endParaRPr lang="en-GB" sz="1000" dirty="0">
                        <a:latin typeface="Arial" panose="020B0604020202020204" pitchFamily="34" charset="0"/>
                        <a:cs typeface="Arial" panose="020B0604020202020204" pitchFamily="34" charset="0"/>
                      </a:endParaRPr>
                    </a:p>
                  </a:txBody>
                  <a:tcPr/>
                </a:tc>
                <a:tc>
                  <a:txBody>
                    <a:bodyPr/>
                    <a:lstStyle/>
                    <a:p>
                      <a:r>
                        <a:rPr lang="en-GB" sz="1000" dirty="0">
                          <a:latin typeface="Arial" panose="020B0604020202020204" pitchFamily="34" charset="0"/>
                          <a:cs typeface="Arial" panose="020B0604020202020204" pitchFamily="34" charset="0"/>
                        </a:rPr>
                        <a:t/>
                      </a:r>
                      <a:br>
                        <a:rPr lang="en-GB" sz="1000" dirty="0">
                          <a:latin typeface="Arial" panose="020B0604020202020204" pitchFamily="34" charset="0"/>
                          <a:cs typeface="Arial" panose="020B0604020202020204" pitchFamily="34" charset="0"/>
                        </a:rPr>
                      </a:br>
                      <a:r>
                        <a:rPr lang="en-GB" sz="1000" dirty="0" smtClean="0">
                          <a:latin typeface="Arial" panose="020B0604020202020204" pitchFamily="34" charset="0"/>
                          <a:cs typeface="Arial" panose="020B0604020202020204" pitchFamily="34" charset="0"/>
                        </a:rPr>
                        <a:t>2024-25</a:t>
                      </a:r>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19859084"/>
                  </a:ext>
                </a:extLst>
              </a:tr>
            </a:tbl>
          </a:graphicData>
        </a:graphic>
      </p:graphicFrame>
    </p:spTree>
    <p:extLst>
      <p:ext uri="{BB962C8B-B14F-4D97-AF65-F5344CB8AC3E}">
        <p14:creationId xmlns:p14="http://schemas.microsoft.com/office/powerpoint/2010/main" val="2363454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GB" sz="2400" dirty="0"/>
              <a:t>4.2 Priority 4b: Action on perinatal mortality and morbidity 3/3</a:t>
            </a:r>
          </a:p>
        </p:txBody>
      </p:sp>
      <p:graphicFrame>
        <p:nvGraphicFramePr>
          <p:cNvPr id="5" name="Content Placeholder 4"/>
          <p:cNvGraphicFramePr>
            <a:graphicFrameLocks/>
          </p:cNvGraphicFramePr>
          <p:nvPr>
            <p:extLst>
              <p:ext uri="{D42A27DB-BD31-4B8C-83A1-F6EECF244321}">
                <p14:modId xmlns:p14="http://schemas.microsoft.com/office/powerpoint/2010/main" val="2595260024"/>
              </p:ext>
            </p:extLst>
          </p:nvPr>
        </p:nvGraphicFramePr>
        <p:xfrm>
          <a:off x="191344" y="1512544"/>
          <a:ext cx="11809312" cy="1336641"/>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1598465398"/>
                    </a:ext>
                  </a:extLst>
                </a:gridCol>
                <a:gridCol w="7901209">
                  <a:extLst>
                    <a:ext uri="{9D8B030D-6E8A-4147-A177-3AD203B41FA5}">
                      <a16:colId xmlns:a16="http://schemas.microsoft.com/office/drawing/2014/main" val="1412383867"/>
                    </a:ext>
                  </a:extLst>
                </a:gridCol>
                <a:gridCol w="1204246">
                  <a:extLst>
                    <a:ext uri="{9D8B030D-6E8A-4147-A177-3AD203B41FA5}">
                      <a16:colId xmlns:a16="http://schemas.microsoft.com/office/drawing/2014/main" val="1151554102"/>
                    </a:ext>
                  </a:extLst>
                </a:gridCol>
                <a:gridCol w="1119681">
                  <a:extLst>
                    <a:ext uri="{9D8B030D-6E8A-4147-A177-3AD203B41FA5}">
                      <a16:colId xmlns:a16="http://schemas.microsoft.com/office/drawing/2014/main" val="1940448440"/>
                    </a:ext>
                  </a:extLst>
                </a:gridCol>
              </a:tblGrid>
              <a:tr h="233823">
                <a:tc>
                  <a:txBody>
                    <a:bodyPr/>
                    <a:lstStyle/>
                    <a:p>
                      <a:r>
                        <a:rPr lang="en-GB" sz="1200" dirty="0">
                          <a:latin typeface="Arial" panose="020B0604020202020204" pitchFamily="34" charset="0"/>
                          <a:cs typeface="Arial" panose="020B0604020202020204" pitchFamily="34" charset="0"/>
                        </a:rPr>
                        <a:t>Focus</a:t>
                      </a:r>
                    </a:p>
                  </a:txBody>
                  <a:tcPr/>
                </a:tc>
                <a:tc>
                  <a:txBody>
                    <a:bodyPr/>
                    <a:lstStyle/>
                    <a:p>
                      <a:r>
                        <a:rPr lang="en-GB" sz="1200" dirty="0">
                          <a:latin typeface="Arial" panose="020B0604020202020204" pitchFamily="34" charset="0"/>
                          <a:cs typeface="Arial" panose="020B0604020202020204" pitchFamily="34" charset="0"/>
                        </a:rPr>
                        <a:t>Actions </a:t>
                      </a:r>
                    </a:p>
                  </a:txBody>
                  <a:tcPr/>
                </a:tc>
                <a:tc>
                  <a:txBody>
                    <a:bodyPr/>
                    <a:lstStyle/>
                    <a:p>
                      <a:r>
                        <a:rPr lang="en-GB" sz="1200" dirty="0">
                          <a:latin typeface="Arial" panose="020B0604020202020204" pitchFamily="34" charset="0"/>
                          <a:cs typeface="Arial" panose="020B0604020202020204" pitchFamily="34" charset="0"/>
                        </a:rPr>
                        <a:t>Measure </a:t>
                      </a:r>
                    </a:p>
                  </a:txBody>
                  <a:tcPr/>
                </a:tc>
                <a:tc>
                  <a:txBody>
                    <a:bodyPr/>
                    <a:lstStyle/>
                    <a:p>
                      <a:r>
                        <a:rPr lang="en-GB" sz="1200" dirty="0">
                          <a:latin typeface="Arial" panose="020B0604020202020204" pitchFamily="34" charset="0"/>
                          <a:cs typeface="Arial" panose="020B0604020202020204" pitchFamily="34" charset="0"/>
                        </a:rPr>
                        <a:t>Timeline</a:t>
                      </a:r>
                    </a:p>
                  </a:txBody>
                  <a:tcPr/>
                </a:tc>
                <a:extLst>
                  <a:ext uri="{0D108BD9-81ED-4DB2-BD59-A6C34878D82A}">
                    <a16:rowId xmlns:a16="http://schemas.microsoft.com/office/drawing/2014/main" val="59729876"/>
                  </a:ext>
                </a:extLst>
              </a:tr>
              <a:tr h="1062321">
                <a:tc>
                  <a:txBody>
                    <a:bodyPr/>
                    <a:lstStyle/>
                    <a:p>
                      <a:r>
                        <a:rPr lang="en-GB" sz="1000" b="1" dirty="0">
                          <a:latin typeface="Arial" panose="020B0604020202020204" pitchFamily="34" charset="0"/>
                          <a:cs typeface="Arial" panose="020B0604020202020204" pitchFamily="34" charset="0"/>
                        </a:rPr>
                        <a:t>Ensure the MVPs in your LMS reflect the ethnic diversity of the local population, in line with NICE QS167 </a:t>
                      </a:r>
                    </a:p>
                  </a:txBody>
                  <a:tcPr/>
                </a:tc>
                <a:tc>
                  <a:txBody>
                    <a:bodyPr/>
                    <a:lstStyle/>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A strategy to create a more robust and accessible system for MVP involvement and more diverse service user representation across </a:t>
                      </a:r>
                      <a:r>
                        <a:rPr lang="en-GB" sz="1000" dirty="0" smtClean="0">
                          <a:latin typeface="Arial" panose="020B0604020202020204" pitchFamily="34" charset="0"/>
                          <a:cs typeface="Arial" panose="020B0604020202020204" pitchFamily="34" charset="0"/>
                        </a:rPr>
                        <a:t>NW London </a:t>
                      </a:r>
                      <a:r>
                        <a:rPr lang="en-GB" sz="1000" dirty="0">
                          <a:latin typeface="Arial" panose="020B0604020202020204" pitchFamily="34" charset="0"/>
                          <a:cs typeface="Arial" panose="020B0604020202020204" pitchFamily="34" charset="0"/>
                        </a:rPr>
                        <a:t>is being designed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Formative plans are in evolution where, alongside MVPs, a newly established network will be created with regular contact and further involvement of local systems and people</a:t>
                      </a:r>
                    </a:p>
                  </a:txBody>
                  <a:tcPr/>
                </a:tc>
                <a:tc>
                  <a:txBody>
                    <a:bodyPr/>
                    <a:lstStyle/>
                    <a:p>
                      <a:r>
                        <a:rPr lang="en-GB" sz="1000" dirty="0">
                          <a:latin typeface="Arial" panose="020B0604020202020204" pitchFamily="34" charset="0"/>
                          <a:cs typeface="Arial" panose="020B0604020202020204" pitchFamily="34" charset="0"/>
                        </a:rPr>
                        <a:t>Benchmark</a:t>
                      </a:r>
                      <a:r>
                        <a:rPr lang="en-GB" sz="1000" baseline="0" dirty="0">
                          <a:latin typeface="Arial" panose="020B0604020202020204" pitchFamily="34" charset="0"/>
                          <a:cs typeface="Arial" panose="020B0604020202020204" pitchFamily="34" charset="0"/>
                        </a:rPr>
                        <a:t> against National MVP Toolkit</a:t>
                      </a:r>
                      <a:endParaRPr lang="en-GB" sz="1000" dirty="0">
                        <a:latin typeface="Arial" panose="020B0604020202020204" pitchFamily="34" charset="0"/>
                        <a:cs typeface="Arial" panose="020B0604020202020204" pitchFamily="34" charset="0"/>
                      </a:endParaRPr>
                    </a:p>
                  </a:txBody>
                  <a:tcPr/>
                </a:tc>
                <a:tc>
                  <a:txBody>
                    <a:bodyPr/>
                    <a:lstStyle/>
                    <a:p>
                      <a:r>
                        <a:rPr lang="en-GB" sz="1000" dirty="0">
                          <a:latin typeface="Arial" panose="020B0604020202020204" pitchFamily="34" charset="0"/>
                          <a:cs typeface="Arial" panose="020B0604020202020204" pitchFamily="34" charset="0"/>
                        </a:rPr>
                        <a:t>March</a:t>
                      </a:r>
                      <a:r>
                        <a:rPr lang="en-GB" sz="1000" baseline="0" dirty="0">
                          <a:latin typeface="Arial" panose="020B0604020202020204" pitchFamily="34" charset="0"/>
                          <a:cs typeface="Arial" panose="020B0604020202020204" pitchFamily="34" charset="0"/>
                        </a:rPr>
                        <a:t> 2024</a:t>
                      </a:r>
                      <a:endParaRPr lang="en-GB"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19859084"/>
                  </a:ext>
                </a:extLst>
              </a:tr>
            </a:tbl>
          </a:graphicData>
        </a:graphic>
      </p:graphicFrame>
      <p:graphicFrame>
        <p:nvGraphicFramePr>
          <p:cNvPr id="6" name="Content Placeholder 4"/>
          <p:cNvGraphicFramePr>
            <a:graphicFrameLocks/>
          </p:cNvGraphicFramePr>
          <p:nvPr>
            <p:extLst>
              <p:ext uri="{D42A27DB-BD31-4B8C-83A1-F6EECF244321}">
                <p14:modId xmlns:p14="http://schemas.microsoft.com/office/powerpoint/2010/main" val="3180353945"/>
              </p:ext>
            </p:extLst>
          </p:nvPr>
        </p:nvGraphicFramePr>
        <p:xfrm>
          <a:off x="191344" y="2849185"/>
          <a:ext cx="11809312" cy="1392151"/>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1598465398"/>
                    </a:ext>
                  </a:extLst>
                </a:gridCol>
                <a:gridCol w="7901209">
                  <a:extLst>
                    <a:ext uri="{9D8B030D-6E8A-4147-A177-3AD203B41FA5}">
                      <a16:colId xmlns:a16="http://schemas.microsoft.com/office/drawing/2014/main" val="1412383867"/>
                    </a:ext>
                  </a:extLst>
                </a:gridCol>
                <a:gridCol w="1204246">
                  <a:extLst>
                    <a:ext uri="{9D8B030D-6E8A-4147-A177-3AD203B41FA5}">
                      <a16:colId xmlns:a16="http://schemas.microsoft.com/office/drawing/2014/main" val="1151554102"/>
                    </a:ext>
                  </a:extLst>
                </a:gridCol>
                <a:gridCol w="1119681">
                  <a:extLst>
                    <a:ext uri="{9D8B030D-6E8A-4147-A177-3AD203B41FA5}">
                      <a16:colId xmlns:a16="http://schemas.microsoft.com/office/drawing/2014/main" val="1940448440"/>
                    </a:ext>
                  </a:extLst>
                </a:gridCol>
              </a:tblGrid>
              <a:tr h="137815">
                <a:tc>
                  <a:txBody>
                    <a:bodyPr/>
                    <a:lstStyle/>
                    <a:p>
                      <a:r>
                        <a:rPr lang="en-GB" sz="1200" dirty="0">
                          <a:latin typeface="Arial" panose="020B0604020202020204" pitchFamily="34" charset="0"/>
                          <a:cs typeface="Arial" panose="020B0604020202020204" pitchFamily="34" charset="0"/>
                        </a:rPr>
                        <a:t>Focus</a:t>
                      </a:r>
                    </a:p>
                  </a:txBody>
                  <a:tcPr/>
                </a:tc>
                <a:tc>
                  <a:txBody>
                    <a:bodyPr/>
                    <a:lstStyle/>
                    <a:p>
                      <a:r>
                        <a:rPr lang="en-GB" sz="1200" dirty="0">
                          <a:latin typeface="Arial" panose="020B0604020202020204" pitchFamily="34" charset="0"/>
                          <a:cs typeface="Arial" panose="020B0604020202020204" pitchFamily="34" charset="0"/>
                        </a:rPr>
                        <a:t>Actions </a:t>
                      </a:r>
                    </a:p>
                  </a:txBody>
                  <a:tcPr/>
                </a:tc>
                <a:tc>
                  <a:txBody>
                    <a:bodyPr/>
                    <a:lstStyle/>
                    <a:p>
                      <a:r>
                        <a:rPr lang="en-GB" sz="1200" dirty="0">
                          <a:latin typeface="Arial" panose="020B0604020202020204" pitchFamily="34" charset="0"/>
                          <a:cs typeface="Arial" panose="020B0604020202020204" pitchFamily="34" charset="0"/>
                        </a:rPr>
                        <a:t>Measure </a:t>
                      </a:r>
                    </a:p>
                  </a:txBody>
                  <a:tcPr/>
                </a:tc>
                <a:tc>
                  <a:txBody>
                    <a:bodyPr/>
                    <a:lstStyle/>
                    <a:p>
                      <a:r>
                        <a:rPr lang="en-GB" sz="1200" dirty="0">
                          <a:latin typeface="Arial" panose="020B0604020202020204" pitchFamily="34" charset="0"/>
                          <a:cs typeface="Arial" panose="020B0604020202020204" pitchFamily="34" charset="0"/>
                        </a:rPr>
                        <a:t>Timeline</a:t>
                      </a:r>
                    </a:p>
                  </a:txBody>
                  <a:tcPr/>
                </a:tc>
                <a:extLst>
                  <a:ext uri="{0D108BD9-81ED-4DB2-BD59-A6C34878D82A}">
                    <a16:rowId xmlns:a16="http://schemas.microsoft.com/office/drawing/2014/main" val="59729876"/>
                  </a:ext>
                </a:extLst>
              </a:tr>
              <a:tr h="1117831">
                <a:tc>
                  <a:txBody>
                    <a:bodyPr/>
                    <a:lstStyle/>
                    <a:p>
                      <a:r>
                        <a:rPr lang="en-GB" sz="1000" b="1" dirty="0">
                          <a:latin typeface="Arial" panose="020B0604020202020204" pitchFamily="34" charset="0"/>
                          <a:cs typeface="Arial" panose="020B0604020202020204" pitchFamily="34" charset="0"/>
                        </a:rPr>
                        <a:t>Establish a perinatal pelvic health service </a:t>
                      </a:r>
                    </a:p>
                  </a:txBody>
                  <a:tcPr/>
                </a:tc>
                <a:tc>
                  <a:txBody>
                    <a:bodyPr/>
                    <a:lstStyle/>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Work towards national KPI’s related to service</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Service evaluation including birthing people’s experience of PPHS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Provide education for staff on the service and pathways of care</a:t>
                      </a:r>
                    </a:p>
                  </a:txBody>
                  <a:tcPr/>
                </a:tc>
                <a:tc>
                  <a:txBody>
                    <a:bodyPr/>
                    <a:lstStyle/>
                    <a:p>
                      <a:r>
                        <a:rPr lang="en-GB" sz="1000" dirty="0">
                          <a:latin typeface="Arial" panose="020B0604020202020204" pitchFamily="34" charset="0"/>
                          <a:cs typeface="Arial" panose="020B0604020202020204" pitchFamily="34" charset="0"/>
                        </a:rPr>
                        <a:t>KPI, surveys</a:t>
                      </a:r>
                    </a:p>
                  </a:txBody>
                  <a:tcPr/>
                </a:tc>
                <a:tc>
                  <a:txBody>
                    <a:bodyPr/>
                    <a:lstStyle/>
                    <a:p>
                      <a:r>
                        <a:rPr lang="en-GB" sz="1000" dirty="0">
                          <a:latin typeface="Arial" panose="020B0604020202020204" pitchFamily="34" charset="0"/>
                          <a:cs typeface="Arial" panose="020B0604020202020204" pitchFamily="34" charset="0"/>
                        </a:rPr>
                        <a:t>Business</a:t>
                      </a:r>
                      <a:r>
                        <a:rPr lang="en-GB" sz="1000" baseline="0" dirty="0">
                          <a:latin typeface="Arial" panose="020B0604020202020204" pitchFamily="34" charset="0"/>
                          <a:cs typeface="Arial" panose="020B0604020202020204" pitchFamily="34" charset="0"/>
                        </a:rPr>
                        <a:t> as usual </a:t>
                      </a:r>
                      <a:endParaRPr lang="en-GB"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19859084"/>
                  </a:ext>
                </a:extLst>
              </a:tr>
            </a:tbl>
          </a:graphicData>
        </a:graphic>
      </p:graphicFrame>
      <p:pic>
        <p:nvPicPr>
          <p:cNvPr id="7" name="Picture 6"/>
          <p:cNvPicPr>
            <a:picLocks noChangeAspect="1"/>
          </p:cNvPicPr>
          <p:nvPr/>
        </p:nvPicPr>
        <p:blipFill>
          <a:blip r:embed="rId2"/>
          <a:stretch>
            <a:fillRect/>
          </a:stretch>
        </p:blipFill>
        <p:spPr>
          <a:xfrm>
            <a:off x="3688780" y="5949280"/>
            <a:ext cx="4254952" cy="733914"/>
          </a:xfrm>
          <a:prstGeom prst="rect">
            <a:avLst/>
          </a:prstGeom>
        </p:spPr>
      </p:pic>
    </p:spTree>
    <p:extLst>
      <p:ext uri="{BB962C8B-B14F-4D97-AF65-F5344CB8AC3E}">
        <p14:creationId xmlns:p14="http://schemas.microsoft.com/office/powerpoint/2010/main" val="1243239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GB" sz="2400" dirty="0"/>
              <a:t>4.2 Priority 4c: Action on perinatal mortality and morbidity 1/2</a:t>
            </a:r>
          </a:p>
        </p:txBody>
      </p:sp>
      <p:graphicFrame>
        <p:nvGraphicFramePr>
          <p:cNvPr id="5" name="Content Placeholder 4"/>
          <p:cNvGraphicFramePr>
            <a:graphicFrameLocks/>
          </p:cNvGraphicFramePr>
          <p:nvPr>
            <p:extLst>
              <p:ext uri="{D42A27DB-BD31-4B8C-83A1-F6EECF244321}">
                <p14:modId xmlns:p14="http://schemas.microsoft.com/office/powerpoint/2010/main" val="1013220427"/>
              </p:ext>
            </p:extLst>
          </p:nvPr>
        </p:nvGraphicFramePr>
        <p:xfrm>
          <a:off x="119336" y="1412776"/>
          <a:ext cx="11809312" cy="2664296"/>
        </p:xfrm>
        <a:graphic>
          <a:graphicData uri="http://schemas.openxmlformats.org/drawingml/2006/table">
            <a:tbl>
              <a:tblPr firstRow="1" bandRow="1">
                <a:tableStyleId>{5C22544A-7EE6-4342-B048-85BDC9FD1C3A}</a:tableStyleId>
              </a:tblPr>
              <a:tblGrid>
                <a:gridCol w="2664296">
                  <a:extLst>
                    <a:ext uri="{9D8B030D-6E8A-4147-A177-3AD203B41FA5}">
                      <a16:colId xmlns:a16="http://schemas.microsoft.com/office/drawing/2014/main" val="1598465398"/>
                    </a:ext>
                  </a:extLst>
                </a:gridCol>
                <a:gridCol w="6821089">
                  <a:extLst>
                    <a:ext uri="{9D8B030D-6E8A-4147-A177-3AD203B41FA5}">
                      <a16:colId xmlns:a16="http://schemas.microsoft.com/office/drawing/2014/main" val="1412383867"/>
                    </a:ext>
                  </a:extLst>
                </a:gridCol>
                <a:gridCol w="1204246">
                  <a:extLst>
                    <a:ext uri="{9D8B030D-6E8A-4147-A177-3AD203B41FA5}">
                      <a16:colId xmlns:a16="http://schemas.microsoft.com/office/drawing/2014/main" val="1151554102"/>
                    </a:ext>
                  </a:extLst>
                </a:gridCol>
                <a:gridCol w="1119681">
                  <a:extLst>
                    <a:ext uri="{9D8B030D-6E8A-4147-A177-3AD203B41FA5}">
                      <a16:colId xmlns:a16="http://schemas.microsoft.com/office/drawing/2014/main" val="1940448440"/>
                    </a:ext>
                  </a:extLst>
                </a:gridCol>
              </a:tblGrid>
              <a:tr h="292423">
                <a:tc>
                  <a:txBody>
                    <a:bodyPr/>
                    <a:lstStyle/>
                    <a:p>
                      <a:r>
                        <a:rPr lang="en-GB" sz="1200" dirty="0">
                          <a:latin typeface="Arial" panose="020B0604020202020204" pitchFamily="34" charset="0"/>
                          <a:cs typeface="Arial" panose="020B0604020202020204" pitchFamily="34" charset="0"/>
                        </a:rPr>
                        <a:t>Focus</a:t>
                      </a:r>
                    </a:p>
                  </a:txBody>
                  <a:tcPr/>
                </a:tc>
                <a:tc>
                  <a:txBody>
                    <a:bodyPr/>
                    <a:lstStyle/>
                    <a:p>
                      <a:r>
                        <a:rPr lang="en-GB" sz="1200" dirty="0">
                          <a:latin typeface="Arial" panose="020B0604020202020204" pitchFamily="34" charset="0"/>
                          <a:cs typeface="Arial" panose="020B0604020202020204" pitchFamily="34" charset="0"/>
                        </a:rPr>
                        <a:t>Actions </a:t>
                      </a:r>
                    </a:p>
                  </a:txBody>
                  <a:tcPr/>
                </a:tc>
                <a:tc>
                  <a:txBody>
                    <a:bodyPr/>
                    <a:lstStyle/>
                    <a:p>
                      <a:r>
                        <a:rPr lang="en-GB" sz="1200" dirty="0">
                          <a:latin typeface="Arial" panose="020B0604020202020204" pitchFamily="34" charset="0"/>
                          <a:cs typeface="Arial" panose="020B0604020202020204" pitchFamily="34" charset="0"/>
                        </a:rPr>
                        <a:t>Measure </a:t>
                      </a:r>
                    </a:p>
                  </a:txBody>
                  <a:tcPr/>
                </a:tc>
                <a:tc>
                  <a:txBody>
                    <a:bodyPr/>
                    <a:lstStyle/>
                    <a:p>
                      <a:r>
                        <a:rPr lang="en-GB" sz="1200" dirty="0">
                          <a:latin typeface="Arial" panose="020B0604020202020204" pitchFamily="34" charset="0"/>
                          <a:cs typeface="Arial" panose="020B0604020202020204" pitchFamily="34" charset="0"/>
                        </a:rPr>
                        <a:t>Timeline</a:t>
                      </a:r>
                    </a:p>
                  </a:txBody>
                  <a:tcPr/>
                </a:tc>
                <a:extLst>
                  <a:ext uri="{0D108BD9-81ED-4DB2-BD59-A6C34878D82A}">
                    <a16:rowId xmlns:a16="http://schemas.microsoft.com/office/drawing/2014/main" val="59729876"/>
                  </a:ext>
                </a:extLst>
              </a:tr>
              <a:tr h="2371873">
                <a:tc>
                  <a:txBody>
                    <a:bodyPr/>
                    <a:lstStyle/>
                    <a:p>
                      <a:r>
                        <a:rPr lang="en-GB" sz="1000" b="1" dirty="0">
                          <a:latin typeface="Arial" panose="020B0604020202020204" pitchFamily="34" charset="0"/>
                          <a:cs typeface="Arial" panose="020B0604020202020204" pitchFamily="34" charset="0"/>
                        </a:rPr>
                        <a:t>I</a:t>
                      </a:r>
                      <a:r>
                        <a:rPr lang="en-GB" sz="1000" b="1" dirty="0" smtClean="0">
                          <a:latin typeface="Arial" panose="020B0604020202020204" pitchFamily="34" charset="0"/>
                          <a:cs typeface="Arial" panose="020B0604020202020204" pitchFamily="34" charset="0"/>
                        </a:rPr>
                        <a:t>mplement </a:t>
                      </a:r>
                      <a:r>
                        <a:rPr lang="en-GB" sz="1000" b="1" dirty="0">
                          <a:latin typeface="Arial" panose="020B0604020202020204" pitchFamily="34" charset="0"/>
                          <a:cs typeface="Arial" panose="020B0604020202020204" pitchFamily="34" charset="0"/>
                        </a:rPr>
                        <a:t>targeted and enhanced continuity of carer, as set out in the NHS Long Term Plan. </a:t>
                      </a:r>
                      <a:endParaRPr lang="en-GB" sz="1000" b="1" dirty="0" smtClean="0">
                        <a:latin typeface="Arial" panose="020B0604020202020204" pitchFamily="34" charset="0"/>
                        <a:cs typeface="Arial" panose="020B0604020202020204" pitchFamily="34" charset="0"/>
                      </a:endParaRPr>
                    </a:p>
                    <a:p>
                      <a:endParaRPr lang="en-GB" sz="1000" b="1" dirty="0" smtClean="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This </a:t>
                      </a:r>
                      <a:r>
                        <a:rPr lang="en-GB" sz="1000" b="1" dirty="0">
                          <a:latin typeface="Arial" panose="020B0604020202020204" pitchFamily="34" charset="0"/>
                          <a:cs typeface="Arial" panose="020B0604020202020204" pitchFamily="34" charset="0"/>
                        </a:rPr>
                        <a:t>means that, as continuity of carer is rolled out to most women, women from </a:t>
                      </a:r>
                      <a:r>
                        <a:rPr lang="en-GB" sz="1000" b="1" dirty="0" smtClean="0">
                          <a:latin typeface="Arial" panose="020B0604020202020204" pitchFamily="34" charset="0"/>
                          <a:cs typeface="Arial" panose="020B0604020202020204" pitchFamily="34" charset="0"/>
                        </a:rPr>
                        <a:t>black</a:t>
                      </a:r>
                      <a:r>
                        <a:rPr lang="en-GB" sz="1000" b="1" dirty="0">
                          <a:latin typeface="Arial" panose="020B0604020202020204" pitchFamily="34" charset="0"/>
                          <a:cs typeface="Arial" panose="020B0604020202020204" pitchFamily="34" charset="0"/>
                        </a:rPr>
                        <a:t>, Asian and </a:t>
                      </a:r>
                      <a:r>
                        <a:rPr lang="en-GB" sz="1000" b="1" dirty="0" smtClean="0">
                          <a:latin typeface="Arial" panose="020B0604020202020204" pitchFamily="34" charset="0"/>
                          <a:cs typeface="Arial" panose="020B0604020202020204" pitchFamily="34" charset="0"/>
                        </a:rPr>
                        <a:t>mixed </a:t>
                      </a:r>
                      <a:r>
                        <a:rPr lang="en-GB" sz="1000" b="1" dirty="0">
                          <a:latin typeface="Arial" panose="020B0604020202020204" pitchFamily="34" charset="0"/>
                          <a:cs typeface="Arial" panose="020B0604020202020204" pitchFamily="34" charset="0"/>
                        </a:rPr>
                        <a:t>ethnic groups and women living in deprived areas are prioritised, with 75% of women in these groups receiving continuity of carer by 2024. It also means ensuring that additional midwifery time is available to support women from the most deprived areas </a:t>
                      </a:r>
                    </a:p>
                  </a:txBody>
                  <a:tcPr/>
                </a:tc>
                <a:tc>
                  <a:txBody>
                    <a:bodyPr/>
                    <a:lstStyle/>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NWL LMNS works collaboratively with system partners to have a clear strategy for the implementation of </a:t>
                      </a:r>
                      <a:r>
                        <a:rPr lang="en-GB" sz="1000" dirty="0" err="1">
                          <a:latin typeface="Arial" panose="020B0604020202020204" pitchFamily="34" charset="0"/>
                          <a:cs typeface="Arial" panose="020B0604020202020204" pitchFamily="34" charset="0"/>
                        </a:rPr>
                        <a:t>MCoC</a:t>
                      </a:r>
                      <a:r>
                        <a:rPr lang="en-GB" sz="1000" dirty="0">
                          <a:latin typeface="Arial" panose="020B0604020202020204" pitchFamily="34" charset="0"/>
                          <a:cs typeface="Arial" panose="020B0604020202020204" pitchFamily="34" charset="0"/>
                        </a:rPr>
                        <a:t>. The action plan has several recommendations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Targeted staff and service user engagement strategy including staff workshops and open forums focusing on the building blocks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Work closely with MVPs and service users in engaging the hard to reach groups of population and promote co production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ICS review of estates, to ensure that procurement of estates for provision of maternity services in community locations is fair and equitable across the system. With hubs located in areas of greatest need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Coaching training will continue for second year aiming to receive train the trainer sessions to gain sector wider trainer to cascade the training in future.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We also aim to implement the principles and create a new culture across the sectors We are also planning a further analysis of the </a:t>
                      </a:r>
                      <a:r>
                        <a:rPr lang="en-GB" sz="1000" dirty="0" err="1">
                          <a:latin typeface="Arial" panose="020B0604020202020204" pitchFamily="34" charset="0"/>
                          <a:cs typeface="Arial" panose="020B0604020202020204" pitchFamily="34" charset="0"/>
                        </a:rPr>
                        <a:t>MCoC</a:t>
                      </a:r>
                      <a:r>
                        <a:rPr lang="en-GB" sz="1000" dirty="0">
                          <a:latin typeface="Arial" panose="020B0604020202020204" pitchFamily="34" charset="0"/>
                          <a:cs typeface="Arial" panose="020B0604020202020204" pitchFamily="34" charset="0"/>
                        </a:rPr>
                        <a:t> audit is planned to take place by the end of the year in order to evaluate the service for 2019-21</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Upgrade the infrastructure and the information systems to improve use in the community 177 </a:t>
                      </a:r>
                    </a:p>
                  </a:txBody>
                  <a:tcPr/>
                </a:tc>
                <a:tc>
                  <a:txBody>
                    <a:bodyPr/>
                    <a:lstStyle/>
                    <a:p>
                      <a:r>
                        <a:rPr lang="en-GB" sz="1000" dirty="0" err="1">
                          <a:latin typeface="Arial" panose="020B0604020202020204" pitchFamily="34" charset="0"/>
                          <a:cs typeface="Arial" panose="020B0604020202020204" pitchFamily="34" charset="0"/>
                        </a:rPr>
                        <a:t>MCoC</a:t>
                      </a:r>
                      <a:r>
                        <a:rPr lang="en-GB" sz="1000" dirty="0">
                          <a:latin typeface="Arial" panose="020B0604020202020204" pitchFamily="34" charset="0"/>
                          <a:cs typeface="Arial" panose="020B0604020202020204" pitchFamily="34" charset="0"/>
                        </a:rPr>
                        <a:t> National action plan </a:t>
                      </a:r>
                    </a:p>
                    <a:p>
                      <a:r>
                        <a:rPr lang="en-GB" sz="1000" dirty="0">
                          <a:latin typeface="Arial" panose="020B0604020202020204" pitchFamily="34" charset="0"/>
                          <a:cs typeface="Arial" panose="020B0604020202020204" pitchFamily="34" charset="0"/>
                        </a:rPr>
                        <a:t>r</a:t>
                      </a:r>
                      <a:r>
                        <a:rPr lang="en-GB" sz="1000" dirty="0" smtClean="0">
                          <a:latin typeface="Arial" panose="020B0604020202020204" pitchFamily="34" charset="0"/>
                          <a:cs typeface="Arial" panose="020B0604020202020204" pitchFamily="34" charset="0"/>
                        </a:rPr>
                        <a:t>ecord</a:t>
                      </a:r>
                      <a:r>
                        <a:rPr lang="en-GB" sz="1000" baseline="0" dirty="0" smtClean="0">
                          <a:latin typeface="Arial" panose="020B0604020202020204" pitchFamily="34" charset="0"/>
                          <a:cs typeface="Arial" panose="020B0604020202020204" pitchFamily="34" charset="0"/>
                        </a:rPr>
                        <a:t> </a:t>
                      </a:r>
                      <a:r>
                        <a:rPr lang="en-GB" sz="1000" baseline="0" dirty="0">
                          <a:latin typeface="Arial" panose="020B0604020202020204" pitchFamily="34" charset="0"/>
                          <a:cs typeface="Arial" panose="020B0604020202020204" pitchFamily="34" charset="0"/>
                        </a:rPr>
                        <a:t>of engagement activities</a:t>
                      </a:r>
                    </a:p>
                    <a:p>
                      <a:r>
                        <a:rPr lang="en-GB" sz="1000" baseline="0" dirty="0">
                          <a:latin typeface="Arial" panose="020B0604020202020204" pitchFamily="34" charset="0"/>
                          <a:cs typeface="Arial" panose="020B0604020202020204" pitchFamily="34" charset="0"/>
                        </a:rPr>
                        <a:t>Surveys</a:t>
                      </a:r>
                      <a:endParaRPr lang="en-GB" sz="1000" dirty="0">
                        <a:latin typeface="Arial" panose="020B0604020202020204" pitchFamily="34" charset="0"/>
                        <a:cs typeface="Arial" panose="020B0604020202020204" pitchFamily="34" charset="0"/>
                      </a:endParaRPr>
                    </a:p>
                  </a:txBody>
                  <a:tcPr/>
                </a:tc>
                <a:tc>
                  <a:txBody>
                    <a:bodyPr/>
                    <a:lstStyle/>
                    <a:p>
                      <a:r>
                        <a:rPr lang="en-GB" sz="1000" dirty="0">
                          <a:latin typeface="Arial" panose="020B0604020202020204" pitchFamily="34" charset="0"/>
                          <a:cs typeface="Arial" panose="020B0604020202020204" pitchFamily="34" charset="0"/>
                        </a:rPr>
                        <a:t>2024</a:t>
                      </a:r>
                    </a:p>
                  </a:txBody>
                  <a:tcPr/>
                </a:tc>
                <a:extLst>
                  <a:ext uri="{0D108BD9-81ED-4DB2-BD59-A6C34878D82A}">
                    <a16:rowId xmlns:a16="http://schemas.microsoft.com/office/drawing/2014/main" val="1119859084"/>
                  </a:ext>
                </a:extLst>
              </a:tr>
            </a:tbl>
          </a:graphicData>
        </a:graphic>
      </p:graphicFrame>
      <p:pic>
        <p:nvPicPr>
          <p:cNvPr id="6" name="Picture 5"/>
          <p:cNvPicPr>
            <a:picLocks noChangeAspect="1"/>
          </p:cNvPicPr>
          <p:nvPr/>
        </p:nvPicPr>
        <p:blipFill>
          <a:blip r:embed="rId2"/>
          <a:stretch>
            <a:fillRect/>
          </a:stretch>
        </p:blipFill>
        <p:spPr>
          <a:xfrm>
            <a:off x="3688780" y="5949280"/>
            <a:ext cx="4254952" cy="733914"/>
          </a:xfrm>
          <a:prstGeom prst="rect">
            <a:avLst/>
          </a:prstGeom>
        </p:spPr>
      </p:pic>
    </p:spTree>
    <p:extLst>
      <p:ext uri="{BB962C8B-B14F-4D97-AF65-F5344CB8AC3E}">
        <p14:creationId xmlns:p14="http://schemas.microsoft.com/office/powerpoint/2010/main" val="2490169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855896952"/>
              </p:ext>
            </p:extLst>
          </p:nvPr>
        </p:nvGraphicFramePr>
        <p:xfrm>
          <a:off x="384029" y="1700808"/>
          <a:ext cx="11256587" cy="3810888"/>
        </p:xfrm>
        <a:graphic>
          <a:graphicData uri="http://schemas.openxmlformats.org/drawingml/2006/table">
            <a:tbl>
              <a:tblPr firstRow="1" bandRow="1">
                <a:tableStyleId>{5C22544A-7EE6-4342-B048-85BDC9FD1C3A}</a:tableStyleId>
              </a:tblPr>
              <a:tblGrid>
                <a:gridCol w="1809105">
                  <a:extLst>
                    <a:ext uri="{9D8B030D-6E8A-4147-A177-3AD203B41FA5}">
                      <a16:colId xmlns:a16="http://schemas.microsoft.com/office/drawing/2014/main" val="1598465398"/>
                    </a:ext>
                  </a:extLst>
                </a:gridCol>
                <a:gridCol w="6552728">
                  <a:extLst>
                    <a:ext uri="{9D8B030D-6E8A-4147-A177-3AD203B41FA5}">
                      <a16:colId xmlns:a16="http://schemas.microsoft.com/office/drawing/2014/main" val="1412383867"/>
                    </a:ext>
                  </a:extLst>
                </a:gridCol>
                <a:gridCol w="1944216">
                  <a:extLst>
                    <a:ext uri="{9D8B030D-6E8A-4147-A177-3AD203B41FA5}">
                      <a16:colId xmlns:a16="http://schemas.microsoft.com/office/drawing/2014/main" val="1151554102"/>
                    </a:ext>
                  </a:extLst>
                </a:gridCol>
                <a:gridCol w="950538">
                  <a:extLst>
                    <a:ext uri="{9D8B030D-6E8A-4147-A177-3AD203B41FA5}">
                      <a16:colId xmlns:a16="http://schemas.microsoft.com/office/drawing/2014/main" val="1940448440"/>
                    </a:ext>
                  </a:extLst>
                </a:gridCol>
              </a:tblGrid>
              <a:tr h="370840">
                <a:tc>
                  <a:txBody>
                    <a:bodyPr/>
                    <a:lstStyle/>
                    <a:p>
                      <a:r>
                        <a:rPr lang="en-GB" sz="1200" dirty="0">
                          <a:latin typeface="Arial" panose="020B0604020202020204" pitchFamily="34" charset="0"/>
                          <a:cs typeface="Arial" panose="020B0604020202020204" pitchFamily="34" charset="0"/>
                        </a:rPr>
                        <a:t>Focus</a:t>
                      </a:r>
                    </a:p>
                  </a:txBody>
                  <a:tcPr/>
                </a:tc>
                <a:tc>
                  <a:txBody>
                    <a:bodyPr/>
                    <a:lstStyle/>
                    <a:p>
                      <a:r>
                        <a:rPr lang="en-GB" sz="1200" dirty="0">
                          <a:latin typeface="Arial" panose="020B0604020202020204" pitchFamily="34" charset="0"/>
                          <a:cs typeface="Arial" panose="020B0604020202020204" pitchFamily="34" charset="0"/>
                        </a:rPr>
                        <a:t>Actions </a:t>
                      </a:r>
                    </a:p>
                  </a:txBody>
                  <a:tcPr/>
                </a:tc>
                <a:tc>
                  <a:txBody>
                    <a:bodyPr/>
                    <a:lstStyle/>
                    <a:p>
                      <a:r>
                        <a:rPr lang="en-GB" sz="1200" dirty="0">
                          <a:latin typeface="Arial" panose="020B0604020202020204" pitchFamily="34" charset="0"/>
                          <a:cs typeface="Arial" panose="020B0604020202020204" pitchFamily="34" charset="0"/>
                        </a:rPr>
                        <a:t>Measure </a:t>
                      </a:r>
                    </a:p>
                  </a:txBody>
                  <a:tcPr/>
                </a:tc>
                <a:tc>
                  <a:txBody>
                    <a:bodyPr/>
                    <a:lstStyle/>
                    <a:p>
                      <a:r>
                        <a:rPr lang="en-GB" sz="1200" dirty="0">
                          <a:latin typeface="Arial" panose="020B0604020202020204" pitchFamily="34" charset="0"/>
                          <a:cs typeface="Arial" panose="020B0604020202020204" pitchFamily="34" charset="0"/>
                        </a:rPr>
                        <a:t>Timeline</a:t>
                      </a:r>
                    </a:p>
                  </a:txBody>
                  <a:tcPr/>
                </a:tc>
                <a:extLst>
                  <a:ext uri="{0D108BD9-81ED-4DB2-BD59-A6C34878D82A}">
                    <a16:rowId xmlns:a16="http://schemas.microsoft.com/office/drawing/2014/main" val="59729876"/>
                  </a:ext>
                </a:extLst>
              </a:tr>
              <a:tr h="1733168">
                <a:tc>
                  <a:txBody>
                    <a:bodyPr/>
                    <a:lstStyle/>
                    <a:p>
                      <a:r>
                        <a:rPr lang="en-GB" sz="1000" b="1" dirty="0">
                          <a:latin typeface="Arial" panose="020B0604020202020204" pitchFamily="34" charset="0"/>
                          <a:cs typeface="Arial" panose="020B0604020202020204" pitchFamily="34" charset="0"/>
                        </a:rPr>
                        <a:t>Implement a smoke-free pregnancy pathway for mothers and their partners </a:t>
                      </a:r>
                    </a:p>
                  </a:txBody>
                  <a:tcPr/>
                </a:tc>
                <a:tc>
                  <a:txBody>
                    <a:bodyPr/>
                    <a:lstStyle/>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Agreed sector wide guideline for tobacco cessation services for service users of maternity services and acute providers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Establish in house tobacco cessation services that work collaborative across services/specialities/ departments developing system wide referral pathways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Create and cement referral links between acute/ maternity providers and local authority lead tobacco cessation services to ensure babies are discharged to smoke free homes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Aid transformative options to facilitate data collection with ease to monitor the KPIs set out by </a:t>
                      </a:r>
                      <a:r>
                        <a:rPr lang="en-GB" sz="1000" dirty="0" err="1">
                          <a:latin typeface="Arial" panose="020B0604020202020204" pitchFamily="34" charset="0"/>
                          <a:cs typeface="Arial" panose="020B0604020202020204" pitchFamily="34" charset="0"/>
                        </a:rPr>
                        <a:t>MatNeoSIP</a:t>
                      </a:r>
                      <a:r>
                        <a:rPr lang="en-GB" sz="1000" dirty="0">
                          <a:latin typeface="Arial" panose="020B0604020202020204" pitchFamily="34" charset="0"/>
                          <a:cs typeface="Arial" panose="020B0604020202020204" pitchFamily="34" charset="0"/>
                        </a:rPr>
                        <a:t>, Long Term Plan, SBLv2 and those that are agreed at the NW London ICB Tobacco steering group including ethnicity and IMD of smokers</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Improve data collection on </a:t>
                      </a:r>
                      <a:r>
                        <a:rPr lang="en-GB" sz="1000" dirty="0" smtClean="0">
                          <a:latin typeface="Arial" panose="020B0604020202020204" pitchFamily="34" charset="0"/>
                          <a:cs typeface="Arial" panose="020B0604020202020204" pitchFamily="34" charset="0"/>
                        </a:rPr>
                        <a:t>white </a:t>
                      </a:r>
                      <a:r>
                        <a:rPr lang="en-GB" sz="1000" dirty="0">
                          <a:latin typeface="Arial" panose="020B0604020202020204" pitchFamily="34" charset="0"/>
                          <a:cs typeface="Arial" panose="020B0604020202020204" pitchFamily="34" charset="0"/>
                        </a:rPr>
                        <a:t>other ethnic groups</a:t>
                      </a:r>
                    </a:p>
                  </a:txBody>
                  <a:tcPr/>
                </a:tc>
                <a:tc>
                  <a:txBody>
                    <a:bodyPr/>
                    <a:lstStyle/>
                    <a:p>
                      <a:r>
                        <a:rPr lang="en-GB" sz="1000" dirty="0">
                          <a:latin typeface="Arial" panose="020B0604020202020204" pitchFamily="34" charset="0"/>
                          <a:cs typeface="Arial" panose="020B0604020202020204" pitchFamily="34" charset="0"/>
                        </a:rPr>
                        <a:t>Metrics</a:t>
                      </a:r>
                    </a:p>
                  </a:txBody>
                  <a:tcPr/>
                </a:tc>
                <a:tc>
                  <a:txBody>
                    <a:bodyPr/>
                    <a:lstStyle/>
                    <a:p>
                      <a:r>
                        <a:rPr lang="en-GB" sz="1000" dirty="0">
                          <a:latin typeface="Arial" panose="020B0604020202020204" pitchFamily="34" charset="0"/>
                          <a:cs typeface="Arial" panose="020B0604020202020204" pitchFamily="34" charset="0"/>
                        </a:rPr>
                        <a:t>2024-25</a:t>
                      </a:r>
                    </a:p>
                  </a:txBody>
                  <a:tcPr/>
                </a:tc>
                <a:extLst>
                  <a:ext uri="{0D108BD9-81ED-4DB2-BD59-A6C34878D82A}">
                    <a16:rowId xmlns:a16="http://schemas.microsoft.com/office/drawing/2014/main" val="1119859084"/>
                  </a:ext>
                </a:extLst>
              </a:tr>
              <a:tr h="370840">
                <a:tc>
                  <a:txBody>
                    <a:bodyPr/>
                    <a:lstStyle/>
                    <a:p>
                      <a:r>
                        <a:rPr lang="en-GB" sz="1000" b="1" dirty="0">
                          <a:latin typeface="Arial" panose="020B0604020202020204" pitchFamily="34" charset="0"/>
                          <a:cs typeface="Arial" panose="020B0604020202020204" pitchFamily="34" charset="0"/>
                        </a:rPr>
                        <a:t>Implement an LMS breastfeeding strategy and continuously improve breastfeeding rates for women living in the most deprived areas</a:t>
                      </a:r>
                    </a:p>
                  </a:txBody>
                  <a:tcPr/>
                </a:tc>
                <a:tc>
                  <a:txBody>
                    <a:bodyPr/>
                    <a:lstStyle/>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Gap analysis will be undertaken to establish quality, quantity and consistency of infant feeding support across the sector, ensuring that no population or community is without access to infant feeding support in either acute or community settings</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Develop ICS strategy for infant feeding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Strategy implementation</a:t>
                      </a:r>
                    </a:p>
                  </a:txBody>
                  <a:tcPr/>
                </a:tc>
                <a:tc>
                  <a:txBody>
                    <a:bodyPr/>
                    <a:lstStyle/>
                    <a:p>
                      <a:endParaRPr lang="en-GB" sz="1000" dirty="0">
                        <a:latin typeface="Arial" panose="020B0604020202020204" pitchFamily="34" charset="0"/>
                        <a:cs typeface="Arial" panose="020B0604020202020204" pitchFamily="34" charset="0"/>
                      </a:endParaRPr>
                    </a:p>
                  </a:txBody>
                  <a:tcPr/>
                </a:tc>
                <a:tc>
                  <a:txBody>
                    <a:bodyPr/>
                    <a:lstStyle/>
                    <a:p>
                      <a:r>
                        <a:rPr lang="en-GB" sz="1000" dirty="0">
                          <a:latin typeface="Arial" panose="020B0604020202020204" pitchFamily="34" charset="0"/>
                          <a:cs typeface="Arial" panose="020B0604020202020204" pitchFamily="34" charset="0"/>
                        </a:rPr>
                        <a:t>2024-25</a:t>
                      </a:r>
                    </a:p>
                  </a:txBody>
                  <a:tcPr/>
                </a:tc>
                <a:extLst>
                  <a:ext uri="{0D108BD9-81ED-4DB2-BD59-A6C34878D82A}">
                    <a16:rowId xmlns:a16="http://schemas.microsoft.com/office/drawing/2014/main" val="4156649501"/>
                  </a:ext>
                </a:extLst>
              </a:tr>
              <a:tr h="370840">
                <a:tc>
                  <a:txBody>
                    <a:bodyPr/>
                    <a:lstStyle/>
                    <a:p>
                      <a:r>
                        <a:rPr lang="en-GB" sz="1000" b="1" dirty="0">
                          <a:latin typeface="Arial" panose="020B0604020202020204" pitchFamily="34" charset="0"/>
                          <a:cs typeface="Arial" panose="020B0604020202020204" pitchFamily="34" charset="0"/>
                        </a:rPr>
                        <a:t>Culturally-sensitive genetics services for consanguineous couples.</a:t>
                      </a:r>
                    </a:p>
                  </a:txBody>
                  <a:tcPr/>
                </a:tc>
                <a:tc>
                  <a:txBody>
                    <a:bodyPr/>
                    <a:lstStyle/>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Collect ethnicity and IMD data For those who use NW London genetic services</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Establish a working group to run a campaign across </a:t>
                      </a:r>
                      <a:r>
                        <a:rPr lang="en-GB" sz="1000" dirty="0" smtClean="0">
                          <a:latin typeface="Arial" panose="020B0604020202020204" pitchFamily="34" charset="0"/>
                          <a:cs typeface="Arial" panose="020B0604020202020204" pitchFamily="34" charset="0"/>
                        </a:rPr>
                        <a:t>NW London, </a:t>
                      </a:r>
                      <a:r>
                        <a:rPr lang="en-GB" sz="1000" dirty="0">
                          <a:latin typeface="Arial" panose="020B0604020202020204" pitchFamily="34" charset="0"/>
                          <a:cs typeface="Arial" panose="020B0604020202020204" pitchFamily="34" charset="0"/>
                        </a:rPr>
                        <a:t>include service users and a wide range of primary health care clinicians</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Co-produce information with service users from communities affected </a:t>
                      </a:r>
                    </a:p>
                  </a:txBody>
                  <a:tcPr/>
                </a:tc>
                <a:tc>
                  <a:txBody>
                    <a:bodyPr/>
                    <a:lstStyle/>
                    <a:p>
                      <a:r>
                        <a:rPr lang="en-GB" sz="1000" dirty="0">
                          <a:latin typeface="Arial" panose="020B0604020202020204" pitchFamily="34" charset="0"/>
                          <a:cs typeface="Arial" panose="020B0604020202020204" pitchFamily="34" charset="0"/>
                        </a:rPr>
                        <a:t>KPI</a:t>
                      </a:r>
                    </a:p>
                    <a:p>
                      <a:r>
                        <a:rPr lang="en-GB" sz="1000" dirty="0">
                          <a:latin typeface="Arial" panose="020B0604020202020204" pitchFamily="34" charset="0"/>
                          <a:cs typeface="Arial" panose="020B0604020202020204" pitchFamily="34" charset="0"/>
                        </a:rPr>
                        <a:t>Engagement</a:t>
                      </a:r>
                      <a:r>
                        <a:rPr lang="en-GB" sz="1000" baseline="0" dirty="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a:txBody>
                  <a:tcPr/>
                </a:tc>
                <a:tc>
                  <a:txBody>
                    <a:bodyPr/>
                    <a:lstStyle/>
                    <a:p>
                      <a:r>
                        <a:rPr lang="en-GB" sz="1000" dirty="0">
                          <a:latin typeface="Arial" panose="020B0604020202020204" pitchFamily="34" charset="0"/>
                          <a:cs typeface="Arial" panose="020B0604020202020204" pitchFamily="34" charset="0"/>
                        </a:rPr>
                        <a:t>2024-25</a:t>
                      </a:r>
                    </a:p>
                  </a:txBody>
                  <a:tcPr/>
                </a:tc>
                <a:extLst>
                  <a:ext uri="{0D108BD9-81ED-4DB2-BD59-A6C34878D82A}">
                    <a16:rowId xmlns:a16="http://schemas.microsoft.com/office/drawing/2014/main" val="3802878641"/>
                  </a:ext>
                </a:extLst>
              </a:tr>
            </a:tbl>
          </a:graphicData>
        </a:graphic>
      </p:graphicFrame>
      <p:sp>
        <p:nvSpPr>
          <p:cNvPr id="3" name="Slide Number Placeholder 2"/>
          <p:cNvSpPr>
            <a:spLocks noGrp="1"/>
          </p:cNvSpPr>
          <p:nvPr>
            <p:ph type="sldNum" sz="quarter" idx="12"/>
          </p:nvPr>
        </p:nvSpPr>
        <p:spPr/>
        <p:txBody>
          <a:bodyPr/>
          <a:lstStyle/>
          <a:p>
            <a:fld id="{E76F84FA-B8EB-462F-97BA-032CB76B4E3A}" type="slidenum">
              <a:rPr lang="en-GB" smtClean="0"/>
              <a:t>25</a:t>
            </a:fld>
            <a:endParaRPr lang="en-GB"/>
          </a:p>
        </p:txBody>
      </p:sp>
      <p:sp>
        <p:nvSpPr>
          <p:cNvPr id="4" name="Title 3"/>
          <p:cNvSpPr>
            <a:spLocks noGrp="1"/>
          </p:cNvSpPr>
          <p:nvPr>
            <p:ph type="title"/>
          </p:nvPr>
        </p:nvSpPr>
        <p:spPr/>
        <p:txBody>
          <a:bodyPr>
            <a:normAutofit/>
          </a:bodyPr>
          <a:lstStyle/>
          <a:p>
            <a:r>
              <a:rPr lang="en-GB" sz="2400" dirty="0"/>
              <a:t>4.2 Priority 4c: Action on perinatal mortality and morbidity 2/2</a:t>
            </a:r>
          </a:p>
        </p:txBody>
      </p:sp>
      <p:sp>
        <p:nvSpPr>
          <p:cNvPr id="6" name="TextBox 5"/>
          <p:cNvSpPr txBox="1"/>
          <p:nvPr/>
        </p:nvSpPr>
        <p:spPr>
          <a:xfrm>
            <a:off x="354899" y="1340768"/>
            <a:ext cx="6408712" cy="276999"/>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Objective: Action on perinatal mortality and morbidity</a:t>
            </a:r>
          </a:p>
        </p:txBody>
      </p:sp>
      <p:pic>
        <p:nvPicPr>
          <p:cNvPr id="7" name="Picture 6"/>
          <p:cNvPicPr>
            <a:picLocks noChangeAspect="1"/>
          </p:cNvPicPr>
          <p:nvPr/>
        </p:nvPicPr>
        <p:blipFill>
          <a:blip r:embed="rId2"/>
          <a:stretch>
            <a:fillRect/>
          </a:stretch>
        </p:blipFill>
        <p:spPr>
          <a:xfrm>
            <a:off x="3688780" y="5949280"/>
            <a:ext cx="4254952" cy="733914"/>
          </a:xfrm>
          <a:prstGeom prst="rect">
            <a:avLst/>
          </a:prstGeom>
        </p:spPr>
      </p:pic>
    </p:spTree>
    <p:extLst>
      <p:ext uri="{BB962C8B-B14F-4D97-AF65-F5344CB8AC3E}">
        <p14:creationId xmlns:p14="http://schemas.microsoft.com/office/powerpoint/2010/main" val="2041794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76F84FA-B8EB-462F-97BA-032CB76B4E3A}" type="slidenum">
              <a:rPr lang="en-GB" smtClean="0"/>
              <a:t>26</a:t>
            </a:fld>
            <a:endParaRPr lang="en-GB"/>
          </a:p>
        </p:txBody>
      </p:sp>
      <p:sp>
        <p:nvSpPr>
          <p:cNvPr id="4" name="Title 3"/>
          <p:cNvSpPr>
            <a:spLocks noGrp="1"/>
          </p:cNvSpPr>
          <p:nvPr>
            <p:ph type="title"/>
          </p:nvPr>
        </p:nvSpPr>
        <p:spPr/>
        <p:txBody>
          <a:bodyPr>
            <a:normAutofit/>
          </a:bodyPr>
          <a:lstStyle/>
          <a:p>
            <a:r>
              <a:rPr lang="en-GB" sz="2400" dirty="0"/>
              <a:t>4.2 Priority 4d: Action on perinatal mortality and morbidity </a:t>
            </a:r>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4227221677"/>
              </p:ext>
            </p:extLst>
          </p:nvPr>
        </p:nvGraphicFramePr>
        <p:xfrm>
          <a:off x="335360" y="1700808"/>
          <a:ext cx="11385552" cy="3658488"/>
        </p:xfrm>
        <a:graphic>
          <a:graphicData uri="http://schemas.openxmlformats.org/drawingml/2006/table">
            <a:tbl>
              <a:tblPr firstRow="1" bandRow="1">
                <a:tableStyleId>{5C22544A-7EE6-4342-B048-85BDC9FD1C3A}</a:tableStyleId>
              </a:tblPr>
              <a:tblGrid>
                <a:gridCol w="1809105">
                  <a:extLst>
                    <a:ext uri="{9D8B030D-6E8A-4147-A177-3AD203B41FA5}">
                      <a16:colId xmlns:a16="http://schemas.microsoft.com/office/drawing/2014/main" val="1598465398"/>
                    </a:ext>
                  </a:extLst>
                </a:gridCol>
                <a:gridCol w="6552728">
                  <a:extLst>
                    <a:ext uri="{9D8B030D-6E8A-4147-A177-3AD203B41FA5}">
                      <a16:colId xmlns:a16="http://schemas.microsoft.com/office/drawing/2014/main" val="1412383867"/>
                    </a:ext>
                  </a:extLst>
                </a:gridCol>
                <a:gridCol w="1944216">
                  <a:extLst>
                    <a:ext uri="{9D8B030D-6E8A-4147-A177-3AD203B41FA5}">
                      <a16:colId xmlns:a16="http://schemas.microsoft.com/office/drawing/2014/main" val="1151554102"/>
                    </a:ext>
                  </a:extLst>
                </a:gridCol>
                <a:gridCol w="1079503">
                  <a:extLst>
                    <a:ext uri="{9D8B030D-6E8A-4147-A177-3AD203B41FA5}">
                      <a16:colId xmlns:a16="http://schemas.microsoft.com/office/drawing/2014/main" val="1940448440"/>
                    </a:ext>
                  </a:extLst>
                </a:gridCol>
              </a:tblGrid>
              <a:tr h="370840">
                <a:tc>
                  <a:txBody>
                    <a:bodyPr/>
                    <a:lstStyle/>
                    <a:p>
                      <a:r>
                        <a:rPr lang="en-GB" sz="1200" dirty="0">
                          <a:latin typeface="Arial" panose="020B0604020202020204" pitchFamily="34" charset="0"/>
                          <a:cs typeface="Arial" panose="020B0604020202020204" pitchFamily="34" charset="0"/>
                        </a:rPr>
                        <a:t>Focus</a:t>
                      </a:r>
                    </a:p>
                  </a:txBody>
                  <a:tcPr/>
                </a:tc>
                <a:tc>
                  <a:txBody>
                    <a:bodyPr/>
                    <a:lstStyle/>
                    <a:p>
                      <a:r>
                        <a:rPr lang="en-GB" sz="1200" dirty="0">
                          <a:latin typeface="Arial" panose="020B0604020202020204" pitchFamily="34" charset="0"/>
                          <a:cs typeface="Arial" panose="020B0604020202020204" pitchFamily="34" charset="0"/>
                        </a:rPr>
                        <a:t>Actions </a:t>
                      </a:r>
                    </a:p>
                  </a:txBody>
                  <a:tcPr/>
                </a:tc>
                <a:tc>
                  <a:txBody>
                    <a:bodyPr/>
                    <a:lstStyle/>
                    <a:p>
                      <a:r>
                        <a:rPr lang="en-GB" sz="1200" dirty="0">
                          <a:latin typeface="Arial" panose="020B0604020202020204" pitchFamily="34" charset="0"/>
                          <a:cs typeface="Arial" panose="020B0604020202020204" pitchFamily="34" charset="0"/>
                        </a:rPr>
                        <a:t>Measure </a:t>
                      </a:r>
                    </a:p>
                  </a:txBody>
                  <a:tcPr/>
                </a:tc>
                <a:tc>
                  <a:txBody>
                    <a:bodyPr/>
                    <a:lstStyle/>
                    <a:p>
                      <a:r>
                        <a:rPr lang="en-GB" sz="1200" dirty="0">
                          <a:latin typeface="Arial" panose="020B0604020202020204" pitchFamily="34" charset="0"/>
                          <a:cs typeface="Arial" panose="020B0604020202020204" pitchFamily="34" charset="0"/>
                        </a:rPr>
                        <a:t>Timeline</a:t>
                      </a:r>
                    </a:p>
                  </a:txBody>
                  <a:tcPr/>
                </a:tc>
                <a:extLst>
                  <a:ext uri="{0D108BD9-81ED-4DB2-BD59-A6C34878D82A}">
                    <a16:rowId xmlns:a16="http://schemas.microsoft.com/office/drawing/2014/main" val="59729876"/>
                  </a:ext>
                </a:extLst>
              </a:tr>
              <a:tr h="1733168">
                <a:tc>
                  <a:txBody>
                    <a:bodyPr/>
                    <a:lstStyle/>
                    <a:p>
                      <a:r>
                        <a:rPr lang="en-GB" sz="1000" b="1" dirty="0">
                          <a:latin typeface="Arial" panose="020B0604020202020204" pitchFamily="34" charset="0"/>
                          <a:cs typeface="Arial" panose="020B0604020202020204" pitchFamily="34" charset="0"/>
                        </a:rPr>
                        <a:t>Roll out multidisciplinary training </a:t>
                      </a:r>
                    </a:p>
                    <a:p>
                      <a:r>
                        <a:rPr lang="en-GB" sz="1000" b="1" dirty="0">
                          <a:latin typeface="Arial" panose="020B0604020202020204" pitchFamily="34" charset="0"/>
                          <a:cs typeface="Arial" panose="020B0604020202020204" pitchFamily="34" charset="0"/>
                        </a:rPr>
                        <a:t>about cultural competence in maternity and </a:t>
                      </a:r>
                    </a:p>
                    <a:p>
                      <a:r>
                        <a:rPr lang="en-GB" sz="1000" b="1" dirty="0">
                          <a:latin typeface="Arial" panose="020B0604020202020204" pitchFamily="34" charset="0"/>
                          <a:cs typeface="Arial" panose="020B0604020202020204" pitchFamily="34" charset="0"/>
                        </a:rPr>
                        <a:t>neonatal services</a:t>
                      </a:r>
                    </a:p>
                  </a:txBody>
                  <a:tcPr/>
                </a:tc>
                <a:tc>
                  <a:txBody>
                    <a:bodyPr/>
                    <a:lstStyle/>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Recruit dedicated cultural safety champions in each maternity unit</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Integrate cultural safety standards collaboratively with the neonatal colleagues</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All maternity units cultural safety champions and senior managers to attend bespoke training</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Roll out cultural safety training to all staff during mandatory education study days</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LMS Cultural safety group to monitor, develop and provide assurance to LMS board of the implementation of LMS equality and equity strategy</a:t>
                      </a:r>
                    </a:p>
                  </a:txBody>
                  <a:tcPr/>
                </a:tc>
                <a:tc>
                  <a:txBody>
                    <a:bodyPr/>
                    <a:lstStyle/>
                    <a:p>
                      <a:r>
                        <a:rPr lang="en-GB" sz="1000" dirty="0">
                          <a:latin typeface="Arial" panose="020B0604020202020204" pitchFamily="34" charset="0"/>
                          <a:cs typeface="Arial" panose="020B0604020202020204" pitchFamily="34" charset="0"/>
                        </a:rPr>
                        <a:t>Cultural safety</a:t>
                      </a:r>
                      <a:r>
                        <a:rPr lang="en-GB" sz="1000" baseline="0" dirty="0">
                          <a:latin typeface="Arial" panose="020B0604020202020204" pitchFamily="34" charset="0"/>
                          <a:cs typeface="Arial" panose="020B0604020202020204" pitchFamily="34" charset="0"/>
                        </a:rPr>
                        <a:t> leads in post </a:t>
                      </a:r>
                    </a:p>
                    <a:p>
                      <a:r>
                        <a:rPr lang="en-GB" sz="1000" baseline="0" dirty="0">
                          <a:latin typeface="Arial" panose="020B0604020202020204" pitchFamily="34" charset="0"/>
                          <a:cs typeface="Arial" panose="020B0604020202020204" pitchFamily="34" charset="0"/>
                        </a:rPr>
                        <a:t>Training evaluation/surveys </a:t>
                      </a:r>
                      <a:endParaRPr lang="en-GB" sz="1000" dirty="0">
                        <a:latin typeface="Arial" panose="020B0604020202020204" pitchFamily="34" charset="0"/>
                        <a:cs typeface="Arial" panose="020B0604020202020204" pitchFamily="34" charset="0"/>
                      </a:endParaRPr>
                    </a:p>
                  </a:txBody>
                  <a:tcPr/>
                </a:tc>
                <a:tc>
                  <a:txBody>
                    <a:bodyPr/>
                    <a:lstStyle/>
                    <a:p>
                      <a:r>
                        <a:rPr lang="en-GB" sz="1000" dirty="0">
                          <a:latin typeface="Arial" panose="020B0604020202020204" pitchFamily="34" charset="0"/>
                          <a:cs typeface="Arial" panose="020B0604020202020204" pitchFamily="34" charset="0"/>
                        </a:rPr>
                        <a:t>Sept 2023</a:t>
                      </a:r>
                    </a:p>
                    <a:p>
                      <a:r>
                        <a:rPr lang="en-GB" sz="1000" dirty="0">
                          <a:latin typeface="Arial" panose="020B0604020202020204" pitchFamily="34" charset="0"/>
                          <a:cs typeface="Arial" panose="020B0604020202020204" pitchFamily="34" charset="0"/>
                        </a:rPr>
                        <a:t>2024</a:t>
                      </a:r>
                    </a:p>
                  </a:txBody>
                  <a:tcPr/>
                </a:tc>
                <a:extLst>
                  <a:ext uri="{0D108BD9-81ED-4DB2-BD59-A6C34878D82A}">
                    <a16:rowId xmlns:a16="http://schemas.microsoft.com/office/drawing/2014/main" val="1119859084"/>
                  </a:ext>
                </a:extLst>
              </a:tr>
              <a:tr h="370840">
                <a:tc>
                  <a:txBody>
                    <a:bodyPr/>
                    <a:lstStyle/>
                    <a:p>
                      <a:r>
                        <a:rPr lang="en-GB" sz="1000" b="1" dirty="0">
                          <a:latin typeface="Arial" panose="020B0604020202020204" pitchFamily="34" charset="0"/>
                          <a:cs typeface="Arial" panose="020B0604020202020204" pitchFamily="34" charset="0"/>
                        </a:rPr>
                        <a:t>When investigating serious </a:t>
                      </a:r>
                      <a:r>
                        <a:rPr lang="en-GB" sz="1000" b="1" dirty="0" smtClean="0">
                          <a:latin typeface="Arial" panose="020B0604020202020204" pitchFamily="34" charset="0"/>
                          <a:cs typeface="Arial" panose="020B0604020202020204" pitchFamily="34" charset="0"/>
                        </a:rPr>
                        <a:t>incidents</a:t>
                      </a:r>
                      <a:r>
                        <a:rPr lang="en-GB" sz="1000" b="1" dirty="0">
                          <a:latin typeface="Arial" panose="020B0604020202020204" pitchFamily="34" charset="0"/>
                          <a:cs typeface="Arial" panose="020B0604020202020204" pitchFamily="34" charset="0"/>
                        </a:rPr>
                        <a:t>, consider the impact of culture, </a:t>
                      </a:r>
                      <a:r>
                        <a:rPr lang="en-GB" sz="1000" b="1" dirty="0" smtClean="0">
                          <a:latin typeface="Arial" panose="020B0604020202020204" pitchFamily="34" charset="0"/>
                          <a:cs typeface="Arial" panose="020B0604020202020204" pitchFamily="34" charset="0"/>
                        </a:rPr>
                        <a:t>ethnicity </a:t>
                      </a:r>
                      <a:r>
                        <a:rPr lang="en-GB" sz="1000" b="1" dirty="0">
                          <a:latin typeface="Arial" panose="020B0604020202020204" pitchFamily="34" charset="0"/>
                          <a:cs typeface="Arial" panose="020B0604020202020204" pitchFamily="34" charset="0"/>
                        </a:rPr>
                        <a:t>and language</a:t>
                      </a:r>
                    </a:p>
                  </a:txBody>
                  <a:tcPr/>
                </a:tc>
                <a:tc>
                  <a:txBody>
                    <a:bodyPr/>
                    <a:lstStyle/>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Improve capture /reporting of ethnicity, language and IDM</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Prioritise and monitor plans/ implementation of QI projects arising from SI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Spreadsheet of serious incidents to collate themes including data on ethnicity and IDM</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Conduct annual thematic analysis of serious incidents themes from across the sector</a:t>
                      </a:r>
                    </a:p>
                  </a:txBody>
                  <a:tcPr/>
                </a:tc>
                <a:tc>
                  <a:txBody>
                    <a:bodyPr/>
                    <a:lstStyle/>
                    <a:p>
                      <a:r>
                        <a:rPr lang="en-GB" sz="1000" dirty="0">
                          <a:latin typeface="Arial" panose="020B0604020202020204" pitchFamily="34" charset="0"/>
                          <a:cs typeface="Arial" panose="020B0604020202020204" pitchFamily="34" charset="0"/>
                        </a:rPr>
                        <a:t>Surveys, thematic analysis report </a:t>
                      </a:r>
                    </a:p>
                  </a:txBody>
                  <a:tcPr/>
                </a:tc>
                <a:tc>
                  <a:txBody>
                    <a:bodyPr/>
                    <a:lstStyle/>
                    <a:p>
                      <a:r>
                        <a:rPr lang="en-GB" sz="1000" dirty="0">
                          <a:latin typeface="Arial" panose="020B0604020202020204" pitchFamily="34" charset="0"/>
                          <a:cs typeface="Arial" panose="020B0604020202020204" pitchFamily="34" charset="0"/>
                        </a:rPr>
                        <a:t>Business as usual </a:t>
                      </a:r>
                    </a:p>
                  </a:txBody>
                  <a:tcPr/>
                </a:tc>
                <a:extLst>
                  <a:ext uri="{0D108BD9-81ED-4DB2-BD59-A6C34878D82A}">
                    <a16:rowId xmlns:a16="http://schemas.microsoft.com/office/drawing/2014/main" val="4156649501"/>
                  </a:ext>
                </a:extLst>
              </a:tr>
              <a:tr h="370840">
                <a:tc>
                  <a:txBody>
                    <a:bodyPr/>
                    <a:lstStyle/>
                    <a:p>
                      <a:r>
                        <a:rPr lang="en-GB" sz="1000" b="1" dirty="0">
                          <a:latin typeface="Arial" panose="020B0604020202020204" pitchFamily="34" charset="0"/>
                          <a:cs typeface="Arial" panose="020B0604020202020204" pitchFamily="34" charset="0"/>
                        </a:rPr>
                        <a:t>Implement the Workforce Race </a:t>
                      </a:r>
                      <a:r>
                        <a:rPr lang="en-GB" sz="1000" b="1" dirty="0" smtClean="0">
                          <a:latin typeface="Arial" panose="020B0604020202020204" pitchFamily="34" charset="0"/>
                          <a:cs typeface="Arial" panose="020B0604020202020204" pitchFamily="34" charset="0"/>
                        </a:rPr>
                        <a:t>Equality </a:t>
                      </a:r>
                      <a:r>
                        <a:rPr lang="en-GB" sz="1000" b="1" dirty="0">
                          <a:latin typeface="Arial" panose="020B0604020202020204" pitchFamily="34" charset="0"/>
                          <a:cs typeface="Arial" panose="020B0604020202020204" pitchFamily="34" charset="0"/>
                        </a:rPr>
                        <a:t>Standard (WRES) in maternity and </a:t>
                      </a:r>
                    </a:p>
                    <a:p>
                      <a:r>
                        <a:rPr lang="en-GB" sz="1000" b="1" dirty="0">
                          <a:latin typeface="Arial" panose="020B0604020202020204" pitchFamily="34" charset="0"/>
                          <a:cs typeface="Arial" panose="020B0604020202020204" pitchFamily="34" charset="0"/>
                        </a:rPr>
                        <a:t>neonatal services</a:t>
                      </a:r>
                    </a:p>
                  </a:txBody>
                  <a:tcPr/>
                </a:tc>
                <a:tc>
                  <a:txBody>
                    <a:bodyPr/>
                    <a:lstStyle/>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Providers to Implement ambitions for indicators 1-8 stated in the ICB WRES action plan</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LMS to monitor progress, challenge and provide assurance towards achieving ambitions stated in the ICB WRES action plan</a:t>
                      </a:r>
                    </a:p>
                  </a:txBody>
                  <a:tcPr/>
                </a:tc>
                <a:tc>
                  <a:txBody>
                    <a:bodyPr/>
                    <a:lstStyle/>
                    <a:p>
                      <a:r>
                        <a:rPr lang="en-GB" sz="1000" dirty="0">
                          <a:latin typeface="Arial" panose="020B0604020202020204" pitchFamily="34" charset="0"/>
                          <a:cs typeface="Arial" panose="020B0604020202020204" pitchFamily="34" charset="0"/>
                        </a:rPr>
                        <a:t>WRES Action plan complete</a:t>
                      </a:r>
                    </a:p>
                  </a:txBody>
                  <a:tcPr/>
                </a:tc>
                <a:tc>
                  <a:txBody>
                    <a:bodyPr/>
                    <a:lstStyle/>
                    <a:p>
                      <a:r>
                        <a:rPr lang="en-GB" sz="1000" dirty="0">
                          <a:latin typeface="Arial" panose="020B0604020202020204" pitchFamily="34" charset="0"/>
                          <a:cs typeface="Arial" panose="020B0604020202020204" pitchFamily="34" charset="0"/>
                        </a:rPr>
                        <a:t>March 2024</a:t>
                      </a:r>
                    </a:p>
                  </a:txBody>
                  <a:tcPr/>
                </a:tc>
                <a:extLst>
                  <a:ext uri="{0D108BD9-81ED-4DB2-BD59-A6C34878D82A}">
                    <a16:rowId xmlns:a16="http://schemas.microsoft.com/office/drawing/2014/main" val="4213726271"/>
                  </a:ext>
                </a:extLst>
              </a:tr>
            </a:tbl>
          </a:graphicData>
        </a:graphic>
      </p:graphicFrame>
      <p:sp>
        <p:nvSpPr>
          <p:cNvPr id="7" name="TextBox 6"/>
          <p:cNvSpPr txBox="1"/>
          <p:nvPr/>
        </p:nvSpPr>
        <p:spPr>
          <a:xfrm>
            <a:off x="263352" y="1281064"/>
            <a:ext cx="7704856" cy="292388"/>
          </a:xfrm>
          <a:prstGeom prst="rect">
            <a:avLst/>
          </a:prstGeom>
          <a:noFill/>
        </p:spPr>
        <p:txBody>
          <a:bodyPr wrap="square" rtlCol="0">
            <a:spAutoFit/>
          </a:bodyPr>
          <a:lstStyle/>
          <a:p>
            <a:r>
              <a:rPr lang="en-GB" sz="1300" b="1" dirty="0">
                <a:latin typeface="Arial" panose="020B0604020202020204" pitchFamily="34" charset="0"/>
                <a:cs typeface="Arial" panose="020B0604020202020204" pitchFamily="34" charset="0"/>
              </a:rPr>
              <a:t>Objective: Action on perinatal mortality and morbidity</a:t>
            </a:r>
          </a:p>
        </p:txBody>
      </p:sp>
      <p:pic>
        <p:nvPicPr>
          <p:cNvPr id="8" name="Picture 7"/>
          <p:cNvPicPr>
            <a:picLocks noChangeAspect="1"/>
          </p:cNvPicPr>
          <p:nvPr/>
        </p:nvPicPr>
        <p:blipFill>
          <a:blip r:embed="rId2"/>
          <a:stretch>
            <a:fillRect/>
          </a:stretch>
        </p:blipFill>
        <p:spPr>
          <a:xfrm>
            <a:off x="3688780" y="5949280"/>
            <a:ext cx="4254952" cy="733914"/>
          </a:xfrm>
          <a:prstGeom prst="rect">
            <a:avLst/>
          </a:prstGeom>
        </p:spPr>
      </p:pic>
    </p:spTree>
    <p:extLst>
      <p:ext uri="{BB962C8B-B14F-4D97-AF65-F5344CB8AC3E}">
        <p14:creationId xmlns:p14="http://schemas.microsoft.com/office/powerpoint/2010/main" val="27532118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76F84FA-B8EB-462F-97BA-032CB76B4E3A}" type="slidenum">
              <a:rPr lang="en-GB" smtClean="0"/>
              <a:t>27</a:t>
            </a:fld>
            <a:endParaRPr lang="en-GB"/>
          </a:p>
        </p:txBody>
      </p:sp>
      <p:sp>
        <p:nvSpPr>
          <p:cNvPr id="4" name="Title 3"/>
          <p:cNvSpPr>
            <a:spLocks noGrp="1"/>
          </p:cNvSpPr>
          <p:nvPr>
            <p:ph type="title"/>
          </p:nvPr>
        </p:nvSpPr>
        <p:spPr/>
        <p:txBody>
          <a:bodyPr>
            <a:normAutofit/>
          </a:bodyPr>
          <a:lstStyle/>
          <a:p>
            <a:r>
              <a:rPr lang="en-GB" sz="2400" dirty="0"/>
              <a:t>4.2 Priority 4e: Enablers</a:t>
            </a:r>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3437088027"/>
              </p:ext>
            </p:extLst>
          </p:nvPr>
        </p:nvGraphicFramePr>
        <p:xfrm>
          <a:off x="335360" y="1700808"/>
          <a:ext cx="11385552" cy="2911584"/>
        </p:xfrm>
        <a:graphic>
          <a:graphicData uri="http://schemas.openxmlformats.org/drawingml/2006/table">
            <a:tbl>
              <a:tblPr firstRow="1" bandRow="1">
                <a:tableStyleId>{5C22544A-7EE6-4342-B048-85BDC9FD1C3A}</a:tableStyleId>
              </a:tblPr>
              <a:tblGrid>
                <a:gridCol w="1809105">
                  <a:extLst>
                    <a:ext uri="{9D8B030D-6E8A-4147-A177-3AD203B41FA5}">
                      <a16:colId xmlns:a16="http://schemas.microsoft.com/office/drawing/2014/main" val="1598465398"/>
                    </a:ext>
                  </a:extLst>
                </a:gridCol>
                <a:gridCol w="6552728">
                  <a:extLst>
                    <a:ext uri="{9D8B030D-6E8A-4147-A177-3AD203B41FA5}">
                      <a16:colId xmlns:a16="http://schemas.microsoft.com/office/drawing/2014/main" val="1412383867"/>
                    </a:ext>
                  </a:extLst>
                </a:gridCol>
                <a:gridCol w="1944216">
                  <a:extLst>
                    <a:ext uri="{9D8B030D-6E8A-4147-A177-3AD203B41FA5}">
                      <a16:colId xmlns:a16="http://schemas.microsoft.com/office/drawing/2014/main" val="1151554102"/>
                    </a:ext>
                  </a:extLst>
                </a:gridCol>
                <a:gridCol w="1079503">
                  <a:extLst>
                    <a:ext uri="{9D8B030D-6E8A-4147-A177-3AD203B41FA5}">
                      <a16:colId xmlns:a16="http://schemas.microsoft.com/office/drawing/2014/main" val="1940448440"/>
                    </a:ext>
                  </a:extLst>
                </a:gridCol>
              </a:tblGrid>
              <a:tr h="370840">
                <a:tc>
                  <a:txBody>
                    <a:bodyPr/>
                    <a:lstStyle/>
                    <a:p>
                      <a:r>
                        <a:rPr lang="en-GB" sz="1200" dirty="0">
                          <a:latin typeface="Arial" panose="020B0604020202020204" pitchFamily="34" charset="0"/>
                          <a:cs typeface="Arial" panose="020B0604020202020204" pitchFamily="34" charset="0"/>
                        </a:rPr>
                        <a:t>Focus</a:t>
                      </a:r>
                    </a:p>
                  </a:txBody>
                  <a:tcPr/>
                </a:tc>
                <a:tc>
                  <a:txBody>
                    <a:bodyPr/>
                    <a:lstStyle/>
                    <a:p>
                      <a:r>
                        <a:rPr lang="en-GB" sz="1200" dirty="0">
                          <a:latin typeface="Arial" panose="020B0604020202020204" pitchFamily="34" charset="0"/>
                          <a:cs typeface="Arial" panose="020B0604020202020204" pitchFamily="34" charset="0"/>
                        </a:rPr>
                        <a:t>Actions </a:t>
                      </a:r>
                    </a:p>
                  </a:txBody>
                  <a:tcPr/>
                </a:tc>
                <a:tc>
                  <a:txBody>
                    <a:bodyPr/>
                    <a:lstStyle/>
                    <a:p>
                      <a:r>
                        <a:rPr lang="en-GB" sz="1200" dirty="0">
                          <a:latin typeface="Arial" panose="020B0604020202020204" pitchFamily="34" charset="0"/>
                          <a:cs typeface="Arial" panose="020B0604020202020204" pitchFamily="34" charset="0"/>
                        </a:rPr>
                        <a:t>Measure </a:t>
                      </a:r>
                    </a:p>
                  </a:txBody>
                  <a:tcPr/>
                </a:tc>
                <a:tc>
                  <a:txBody>
                    <a:bodyPr/>
                    <a:lstStyle/>
                    <a:p>
                      <a:r>
                        <a:rPr lang="en-GB" sz="1200" dirty="0">
                          <a:latin typeface="Arial" panose="020B0604020202020204" pitchFamily="34" charset="0"/>
                          <a:cs typeface="Arial" panose="020B0604020202020204" pitchFamily="34" charset="0"/>
                        </a:rPr>
                        <a:t>Timeline</a:t>
                      </a:r>
                    </a:p>
                  </a:txBody>
                  <a:tcPr/>
                </a:tc>
                <a:extLst>
                  <a:ext uri="{0D108BD9-81ED-4DB2-BD59-A6C34878D82A}">
                    <a16:rowId xmlns:a16="http://schemas.microsoft.com/office/drawing/2014/main" val="59729876"/>
                  </a:ext>
                </a:extLst>
              </a:tr>
              <a:tr h="925304">
                <a:tc>
                  <a:txBody>
                    <a:bodyPr/>
                    <a:lstStyle/>
                    <a:p>
                      <a:r>
                        <a:rPr lang="en-GB" sz="1000" b="1" dirty="0">
                          <a:latin typeface="Arial" panose="020B0604020202020204" pitchFamily="34" charset="0"/>
                          <a:cs typeface="Arial" panose="020B0604020202020204" pitchFamily="34" charset="0"/>
                        </a:rPr>
                        <a:t>Establish community hubs in the areas with the greatest maternal and perinatal health needs </a:t>
                      </a:r>
                    </a:p>
                  </a:txBody>
                  <a:tcPr/>
                </a:tc>
                <a:tc>
                  <a:txBody>
                    <a:bodyPr/>
                    <a:lstStyle/>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ICS level mapping of all community estates, with agreed solutions to support the expansion of </a:t>
                      </a:r>
                      <a:r>
                        <a:rPr lang="en-GB" sz="1000" dirty="0" err="1">
                          <a:latin typeface="Arial" panose="020B0604020202020204" pitchFamily="34" charset="0"/>
                          <a:cs typeface="Arial" panose="020B0604020202020204" pitchFamily="34" charset="0"/>
                        </a:rPr>
                        <a:t>MCoC</a:t>
                      </a:r>
                      <a:r>
                        <a:rPr lang="en-GB" sz="1000" dirty="0">
                          <a:latin typeface="Arial" panose="020B0604020202020204" pitchFamily="34" charset="0"/>
                          <a:cs typeface="Arial" panose="020B0604020202020204" pitchFamily="34" charset="0"/>
                        </a:rPr>
                        <a:t> services in communities </a:t>
                      </a:r>
                    </a:p>
                    <a:p>
                      <a:pPr marL="0" indent="0">
                        <a:buFont typeface="Arial" panose="020B0604020202020204" pitchFamily="34" charset="0"/>
                        <a:buNone/>
                      </a:pPr>
                      <a:endParaRPr lang="en-GB" sz="1000" dirty="0">
                        <a:latin typeface="Arial" panose="020B0604020202020204" pitchFamily="34" charset="0"/>
                        <a:cs typeface="Arial" panose="020B0604020202020204" pitchFamily="34" charset="0"/>
                      </a:endParaRPr>
                    </a:p>
                  </a:txBody>
                  <a:tcPr/>
                </a:tc>
                <a:tc>
                  <a:txBody>
                    <a:bodyPr/>
                    <a:lstStyle/>
                    <a:p>
                      <a:endParaRPr lang="en-GB" sz="1000" dirty="0">
                        <a:latin typeface="Arial" panose="020B0604020202020204" pitchFamily="34" charset="0"/>
                        <a:cs typeface="Arial" panose="020B0604020202020204" pitchFamily="34" charset="0"/>
                      </a:endParaRPr>
                    </a:p>
                  </a:txBody>
                  <a:tcPr/>
                </a:tc>
                <a:tc>
                  <a:txBody>
                    <a:bodyPr/>
                    <a:lstStyle/>
                    <a:p>
                      <a:r>
                        <a:rPr lang="en-GB" sz="1000" dirty="0">
                          <a:latin typeface="Arial" panose="020B0604020202020204" pitchFamily="34" charset="0"/>
                          <a:cs typeface="Arial" panose="020B0604020202020204" pitchFamily="34" charset="0"/>
                        </a:rPr>
                        <a:t>2024-25</a:t>
                      </a:r>
                    </a:p>
                  </a:txBody>
                  <a:tcPr/>
                </a:tc>
                <a:extLst>
                  <a:ext uri="{0D108BD9-81ED-4DB2-BD59-A6C34878D82A}">
                    <a16:rowId xmlns:a16="http://schemas.microsoft.com/office/drawing/2014/main" val="1119859084"/>
                  </a:ext>
                </a:extLst>
              </a:tr>
              <a:tr h="370840">
                <a:tc>
                  <a:txBody>
                    <a:bodyPr/>
                    <a:lstStyle/>
                    <a:p>
                      <a:r>
                        <a:rPr lang="en-GB" sz="1000" b="1" dirty="0">
                          <a:latin typeface="Arial" panose="020B0604020202020204" pitchFamily="34" charset="0"/>
                          <a:cs typeface="Arial" panose="020B0604020202020204" pitchFamily="34" charset="0"/>
                        </a:rPr>
                        <a:t>Work with system partners and the VCSE sector to address the social determinants of health </a:t>
                      </a:r>
                    </a:p>
                  </a:txBody>
                  <a:tcPr/>
                </a:tc>
                <a:tc>
                  <a:txBody>
                    <a:bodyPr/>
                    <a:lstStyle/>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Ensure that there is open communication amongst partners and to provide an avenue for any citizen to communicate with the maternity arm of the ICB and the wider ICB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Ensure there is pregnancy and birth information and education accessible to all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Ensure services are accessible to all regardless of language barriers and location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Ensure to take into account the people and culture of the population we work with and support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Build trust between the residents in the population and the health services. Taking into account different avenues that reach the population including religious organisations, community groups and leaders and/ or changing mind-sets by addressing barriers or preconceived ideas in both population and health care professionals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Ensure we can include our local communities into planning process of services</a:t>
                      </a:r>
                    </a:p>
                  </a:txBody>
                  <a:tcPr/>
                </a:tc>
                <a:tc>
                  <a:txBody>
                    <a:bodyPr/>
                    <a:lstStyle/>
                    <a:p>
                      <a:endParaRPr lang="en-GB" sz="1000" dirty="0">
                        <a:latin typeface="Arial" panose="020B0604020202020204" pitchFamily="34" charset="0"/>
                        <a:cs typeface="Arial" panose="020B0604020202020204" pitchFamily="34" charset="0"/>
                      </a:endParaRPr>
                    </a:p>
                  </a:txBody>
                  <a:tcPr/>
                </a:tc>
                <a:tc>
                  <a:txBody>
                    <a:bodyPr/>
                    <a:lstStyle/>
                    <a:p>
                      <a:r>
                        <a:rPr lang="en-GB" sz="1000" dirty="0">
                          <a:latin typeface="Arial" panose="020B0604020202020204" pitchFamily="34" charset="0"/>
                          <a:cs typeface="Arial" panose="020B0604020202020204" pitchFamily="34" charset="0"/>
                        </a:rPr>
                        <a:t>2024-25</a:t>
                      </a:r>
                    </a:p>
                  </a:txBody>
                  <a:tcPr/>
                </a:tc>
                <a:extLst>
                  <a:ext uri="{0D108BD9-81ED-4DB2-BD59-A6C34878D82A}">
                    <a16:rowId xmlns:a16="http://schemas.microsoft.com/office/drawing/2014/main" val="4156649501"/>
                  </a:ext>
                </a:extLst>
              </a:tr>
            </a:tbl>
          </a:graphicData>
        </a:graphic>
      </p:graphicFrame>
      <p:pic>
        <p:nvPicPr>
          <p:cNvPr id="5" name="Picture 4"/>
          <p:cNvPicPr>
            <a:picLocks noChangeAspect="1"/>
          </p:cNvPicPr>
          <p:nvPr/>
        </p:nvPicPr>
        <p:blipFill>
          <a:blip r:embed="rId2"/>
          <a:stretch>
            <a:fillRect/>
          </a:stretch>
        </p:blipFill>
        <p:spPr>
          <a:xfrm>
            <a:off x="3688780" y="5949280"/>
            <a:ext cx="4254952" cy="733914"/>
          </a:xfrm>
          <a:prstGeom prst="rect">
            <a:avLst/>
          </a:prstGeom>
        </p:spPr>
      </p:pic>
    </p:spTree>
    <p:extLst>
      <p:ext uri="{BB962C8B-B14F-4D97-AF65-F5344CB8AC3E}">
        <p14:creationId xmlns:p14="http://schemas.microsoft.com/office/powerpoint/2010/main" val="2474369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76F84FA-B8EB-462F-97BA-032CB76B4E3A}" type="slidenum">
              <a:rPr lang="en-GB" smtClean="0"/>
              <a:t>28</a:t>
            </a:fld>
            <a:endParaRPr lang="en-GB"/>
          </a:p>
        </p:txBody>
      </p:sp>
      <p:sp>
        <p:nvSpPr>
          <p:cNvPr id="4" name="Title 3"/>
          <p:cNvSpPr>
            <a:spLocks noGrp="1"/>
          </p:cNvSpPr>
          <p:nvPr>
            <p:ph type="title"/>
          </p:nvPr>
        </p:nvSpPr>
        <p:spPr/>
        <p:txBody>
          <a:bodyPr>
            <a:normAutofit/>
          </a:bodyPr>
          <a:lstStyle/>
          <a:p>
            <a:r>
              <a:rPr lang="en-GB" sz="2400" dirty="0"/>
              <a:t>4.2 Priority 5: Strengthen leadership and accountability </a:t>
            </a:r>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3350360520"/>
              </p:ext>
            </p:extLst>
          </p:nvPr>
        </p:nvGraphicFramePr>
        <p:xfrm>
          <a:off x="335360" y="1700808"/>
          <a:ext cx="11385552" cy="1296144"/>
        </p:xfrm>
        <a:graphic>
          <a:graphicData uri="http://schemas.openxmlformats.org/drawingml/2006/table">
            <a:tbl>
              <a:tblPr firstRow="1" bandRow="1">
                <a:tableStyleId>{5C22544A-7EE6-4342-B048-85BDC9FD1C3A}</a:tableStyleId>
              </a:tblPr>
              <a:tblGrid>
                <a:gridCol w="1809105">
                  <a:extLst>
                    <a:ext uri="{9D8B030D-6E8A-4147-A177-3AD203B41FA5}">
                      <a16:colId xmlns:a16="http://schemas.microsoft.com/office/drawing/2014/main" val="1598465398"/>
                    </a:ext>
                  </a:extLst>
                </a:gridCol>
                <a:gridCol w="6552728">
                  <a:extLst>
                    <a:ext uri="{9D8B030D-6E8A-4147-A177-3AD203B41FA5}">
                      <a16:colId xmlns:a16="http://schemas.microsoft.com/office/drawing/2014/main" val="1412383867"/>
                    </a:ext>
                  </a:extLst>
                </a:gridCol>
                <a:gridCol w="1944216">
                  <a:extLst>
                    <a:ext uri="{9D8B030D-6E8A-4147-A177-3AD203B41FA5}">
                      <a16:colId xmlns:a16="http://schemas.microsoft.com/office/drawing/2014/main" val="1151554102"/>
                    </a:ext>
                  </a:extLst>
                </a:gridCol>
                <a:gridCol w="1079503">
                  <a:extLst>
                    <a:ext uri="{9D8B030D-6E8A-4147-A177-3AD203B41FA5}">
                      <a16:colId xmlns:a16="http://schemas.microsoft.com/office/drawing/2014/main" val="1940448440"/>
                    </a:ext>
                  </a:extLst>
                </a:gridCol>
              </a:tblGrid>
              <a:tr h="370840">
                <a:tc>
                  <a:txBody>
                    <a:bodyPr/>
                    <a:lstStyle/>
                    <a:p>
                      <a:r>
                        <a:rPr lang="en-GB" sz="1200" dirty="0">
                          <a:latin typeface="Arial" panose="020B0604020202020204" pitchFamily="34" charset="0"/>
                          <a:cs typeface="Arial" panose="020B0604020202020204" pitchFamily="34" charset="0"/>
                        </a:rPr>
                        <a:t>Focus</a:t>
                      </a:r>
                    </a:p>
                  </a:txBody>
                  <a:tcPr>
                    <a:solidFill>
                      <a:srgbClr val="853E9A"/>
                    </a:solidFill>
                  </a:tcPr>
                </a:tc>
                <a:tc>
                  <a:txBody>
                    <a:bodyPr/>
                    <a:lstStyle/>
                    <a:p>
                      <a:r>
                        <a:rPr lang="en-GB" sz="1200" dirty="0">
                          <a:latin typeface="Arial" panose="020B0604020202020204" pitchFamily="34" charset="0"/>
                          <a:cs typeface="Arial" panose="020B0604020202020204" pitchFamily="34" charset="0"/>
                        </a:rPr>
                        <a:t>Actions </a:t>
                      </a:r>
                    </a:p>
                  </a:txBody>
                  <a:tcPr>
                    <a:solidFill>
                      <a:srgbClr val="853E9A"/>
                    </a:solidFill>
                  </a:tcPr>
                </a:tc>
                <a:tc>
                  <a:txBody>
                    <a:bodyPr/>
                    <a:lstStyle/>
                    <a:p>
                      <a:r>
                        <a:rPr lang="en-GB" sz="1200" dirty="0">
                          <a:latin typeface="Arial" panose="020B0604020202020204" pitchFamily="34" charset="0"/>
                          <a:cs typeface="Arial" panose="020B0604020202020204" pitchFamily="34" charset="0"/>
                        </a:rPr>
                        <a:t>Measure </a:t>
                      </a:r>
                    </a:p>
                  </a:txBody>
                  <a:tcPr>
                    <a:solidFill>
                      <a:srgbClr val="853E9A"/>
                    </a:solidFill>
                  </a:tcPr>
                </a:tc>
                <a:tc>
                  <a:txBody>
                    <a:bodyPr/>
                    <a:lstStyle/>
                    <a:p>
                      <a:r>
                        <a:rPr lang="en-GB" sz="1200" dirty="0">
                          <a:latin typeface="Arial" panose="020B0604020202020204" pitchFamily="34" charset="0"/>
                          <a:cs typeface="Arial" panose="020B0604020202020204" pitchFamily="34" charset="0"/>
                        </a:rPr>
                        <a:t>Timeline</a:t>
                      </a:r>
                    </a:p>
                  </a:txBody>
                  <a:tcPr>
                    <a:solidFill>
                      <a:srgbClr val="853E9A"/>
                    </a:solidFill>
                  </a:tcPr>
                </a:tc>
                <a:extLst>
                  <a:ext uri="{0D108BD9-81ED-4DB2-BD59-A6C34878D82A}">
                    <a16:rowId xmlns:a16="http://schemas.microsoft.com/office/drawing/2014/main" val="59729876"/>
                  </a:ext>
                </a:extLst>
              </a:tr>
              <a:tr h="925304">
                <a:tc>
                  <a:txBody>
                    <a:bodyPr/>
                    <a:lstStyle/>
                    <a:p>
                      <a:endParaRPr lang="en-GB" sz="1000" b="1" dirty="0">
                        <a:latin typeface="Arial" panose="020B0604020202020204" pitchFamily="34" charset="0"/>
                        <a:cs typeface="Arial" panose="020B0604020202020204" pitchFamily="34" charset="0"/>
                      </a:endParaRPr>
                    </a:p>
                  </a:txBody>
                  <a:tcPr>
                    <a:solidFill>
                      <a:srgbClr val="CDA2DA"/>
                    </a:solidFill>
                  </a:tcPr>
                </a:tc>
                <a:tc>
                  <a:txBody>
                    <a:bodyPr/>
                    <a:lstStyle/>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Contribute to developing the NW London ICS strategy</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Complete outstanding actions on the LMNS capabilities and capacity framework</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Strengthen relationships with all ICS stakeholders in maternity and neonatal service</a:t>
                      </a:r>
                    </a:p>
                  </a:txBody>
                  <a:tcPr>
                    <a:solidFill>
                      <a:srgbClr val="CDA2DA"/>
                    </a:solidFill>
                  </a:tcPr>
                </a:tc>
                <a:tc>
                  <a:txBody>
                    <a:bodyPr/>
                    <a:lstStyle/>
                    <a:p>
                      <a:endParaRPr lang="en-GB" dirty="0"/>
                    </a:p>
                  </a:txBody>
                  <a:tcPr>
                    <a:solidFill>
                      <a:srgbClr val="CDA2DA"/>
                    </a:solidFill>
                  </a:tcPr>
                </a:tc>
                <a:tc>
                  <a:txBody>
                    <a:bodyPr/>
                    <a:lstStyle/>
                    <a:p>
                      <a:r>
                        <a:rPr lang="en-GB" sz="1200" dirty="0">
                          <a:latin typeface="Arial" panose="020B0604020202020204" pitchFamily="34" charset="0"/>
                          <a:cs typeface="Arial" panose="020B0604020202020204" pitchFamily="34" charset="0"/>
                        </a:rPr>
                        <a:t>2024-25</a:t>
                      </a:r>
                    </a:p>
                  </a:txBody>
                  <a:tcPr>
                    <a:solidFill>
                      <a:srgbClr val="CDA2DA"/>
                    </a:solidFill>
                  </a:tcPr>
                </a:tc>
                <a:extLst>
                  <a:ext uri="{0D108BD9-81ED-4DB2-BD59-A6C34878D82A}">
                    <a16:rowId xmlns:a16="http://schemas.microsoft.com/office/drawing/2014/main" val="1119859084"/>
                  </a:ext>
                </a:extLst>
              </a:tr>
            </a:tbl>
          </a:graphicData>
        </a:graphic>
      </p:graphicFrame>
      <p:pic>
        <p:nvPicPr>
          <p:cNvPr id="5" name="Picture 4"/>
          <p:cNvPicPr>
            <a:picLocks noChangeAspect="1"/>
          </p:cNvPicPr>
          <p:nvPr/>
        </p:nvPicPr>
        <p:blipFill>
          <a:blip r:embed="rId2"/>
          <a:stretch>
            <a:fillRect/>
          </a:stretch>
        </p:blipFill>
        <p:spPr>
          <a:xfrm>
            <a:off x="3688780" y="5949280"/>
            <a:ext cx="4254952" cy="733914"/>
          </a:xfrm>
          <a:prstGeom prst="rect">
            <a:avLst/>
          </a:prstGeom>
        </p:spPr>
      </p:pic>
    </p:spTree>
    <p:extLst>
      <p:ext uri="{BB962C8B-B14F-4D97-AF65-F5344CB8AC3E}">
        <p14:creationId xmlns:p14="http://schemas.microsoft.com/office/powerpoint/2010/main" val="3665099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1344" y="1412776"/>
            <a:ext cx="11521280" cy="4480034"/>
          </a:xfrm>
        </p:spPr>
        <p:txBody>
          <a:bodyPr>
            <a:normAutofit fontScale="92500" lnSpcReduction="10000"/>
          </a:bodyPr>
          <a:lstStyle/>
          <a:p>
            <a:pPr marL="0" indent="0">
              <a:lnSpc>
                <a:spcPct val="150000"/>
              </a:lnSpc>
              <a:buNone/>
            </a:pPr>
            <a:r>
              <a:rPr lang="en-GB" sz="1300" dirty="0"/>
              <a:t>Addressing health inequalities is a core principle NHS North West London (NWL) is focussed on to improve the experiences and outcomes of all expectant parents.  </a:t>
            </a:r>
          </a:p>
          <a:p>
            <a:pPr marL="0" indent="0">
              <a:lnSpc>
                <a:spcPct val="150000"/>
              </a:lnSpc>
              <a:buNone/>
            </a:pPr>
            <a:r>
              <a:rPr lang="en-GB" sz="1300" dirty="0"/>
              <a:t>Women from black, Asian and mixed ethnicity backgrounds are known to have more adverse outcomes than women from other backgrounds.  The Covid-19 pandemic amplified these risks, and urgent action was taken by NHS England (NHS E) to recommend </a:t>
            </a:r>
            <a:r>
              <a:rPr lang="en-GB" sz="1300" dirty="0">
                <a:hlinkClick r:id="rId2"/>
              </a:rPr>
              <a:t>five priorities </a:t>
            </a:r>
            <a:r>
              <a:rPr lang="en-GB" sz="1300" dirty="0"/>
              <a:t>to protect expectant mums.   </a:t>
            </a:r>
          </a:p>
          <a:p>
            <a:pPr marL="0" indent="0">
              <a:lnSpc>
                <a:spcPct val="150000"/>
              </a:lnSpc>
              <a:buNone/>
            </a:pPr>
            <a:r>
              <a:rPr lang="en-GB" sz="1300" dirty="0"/>
              <a:t>The pandemic evidenced that the NHS can change.  The introduction of a screening tool to assess women’s individual risks throughout their pregnancy has increased clinical awareness of the risks to women from black, Asian and mixed ethnicity backgrounds. Online appointments and an increase in referrals to social prescribing enabled maternity services to continue in a way that kept expectant mother’s safe.  </a:t>
            </a:r>
          </a:p>
          <a:p>
            <a:pPr marL="0" indent="0">
              <a:lnSpc>
                <a:spcPct val="150000"/>
              </a:lnSpc>
              <a:buNone/>
            </a:pPr>
            <a:r>
              <a:rPr lang="en-GB" sz="1300" dirty="0"/>
              <a:t>The pandemic also highlighted a need to review the ways in which we collect data and how that information is used to inform care that reflects the needs of our local population.</a:t>
            </a:r>
          </a:p>
          <a:p>
            <a:pPr marL="0" indent="0">
              <a:lnSpc>
                <a:spcPct val="150000"/>
              </a:lnSpc>
              <a:buNone/>
            </a:pPr>
            <a:r>
              <a:rPr lang="en-GB" sz="1300" dirty="0"/>
              <a:t>We know that 80% of the factors that impact health inequalities happen outside of healthcare services.  Working together with our stakeholders the </a:t>
            </a:r>
            <a:r>
              <a:rPr lang="en-GB" sz="1300" dirty="0">
                <a:hlinkClick r:id="rId3"/>
              </a:rPr>
              <a:t>NWL NHS Integrated Care System</a:t>
            </a:r>
            <a:r>
              <a:rPr lang="en-GB" sz="1300" dirty="0"/>
              <a:t> and </a:t>
            </a:r>
            <a:r>
              <a:rPr lang="en-GB" sz="1300" dirty="0">
                <a:hlinkClick r:id="rId4"/>
              </a:rPr>
              <a:t>Local Maternity &amp; Neonatal System</a:t>
            </a:r>
            <a:r>
              <a:rPr lang="en-GB" sz="1300" dirty="0"/>
              <a:t> (LMNS) we have developed a strategy that plans to close the gap in health inequality for women from black, Asian and mixed ethnicity backgrounds using maternity and </a:t>
            </a:r>
            <a:r>
              <a:rPr lang="en-GB" sz="1300" dirty="0">
                <a:hlinkClick r:id="rId5"/>
              </a:rPr>
              <a:t>neonatal</a:t>
            </a:r>
            <a:r>
              <a:rPr lang="en-GB" sz="1300" dirty="0"/>
              <a:t> services.</a:t>
            </a:r>
          </a:p>
          <a:p>
            <a:pPr marL="0" indent="0">
              <a:lnSpc>
                <a:spcPct val="150000"/>
              </a:lnSpc>
              <a:buNone/>
            </a:pPr>
            <a:r>
              <a:rPr lang="en-GB" sz="1300" dirty="0">
                <a:hlinkClick r:id="rId6"/>
              </a:rPr>
              <a:t>The NHS NW London Equity and Equality </a:t>
            </a:r>
            <a:r>
              <a:rPr lang="en-GB" sz="1300" dirty="0" smtClean="0"/>
              <a:t>strategies </a:t>
            </a:r>
            <a:r>
              <a:rPr lang="en-GB" sz="1300" dirty="0"/>
              <a:t>intention is to create effective and sustainable improvement in how we work with our black, Asian and mixed minority ethnicity residents and staff.  The report lays the foundation for future service development and puts listening, understanding and responding to service users at the heart of maternity care in NW London. </a:t>
            </a:r>
          </a:p>
          <a:p>
            <a:pPr marL="0" indent="0">
              <a:lnSpc>
                <a:spcPct val="150000"/>
              </a:lnSpc>
              <a:buNone/>
            </a:pPr>
            <a:endParaRPr lang="en-GB" sz="1300" dirty="0"/>
          </a:p>
        </p:txBody>
      </p:sp>
      <p:sp>
        <p:nvSpPr>
          <p:cNvPr id="4" name="Title 3"/>
          <p:cNvSpPr>
            <a:spLocks noGrp="1"/>
          </p:cNvSpPr>
          <p:nvPr>
            <p:ph type="title"/>
          </p:nvPr>
        </p:nvSpPr>
        <p:spPr>
          <a:xfrm>
            <a:off x="191344" y="332656"/>
            <a:ext cx="11377264" cy="543595"/>
          </a:xfrm>
        </p:spPr>
        <p:txBody>
          <a:bodyPr>
            <a:normAutofit/>
          </a:bodyPr>
          <a:lstStyle/>
          <a:p>
            <a:r>
              <a:rPr lang="en-GB" sz="2400" dirty="0"/>
              <a:t>1.0 Introduction </a:t>
            </a:r>
          </a:p>
        </p:txBody>
      </p:sp>
    </p:spTree>
    <p:extLst>
      <p:ext uri="{BB962C8B-B14F-4D97-AF65-F5344CB8AC3E}">
        <p14:creationId xmlns:p14="http://schemas.microsoft.com/office/powerpoint/2010/main" val="3555420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2400" dirty="0"/>
              <a:t>1.1 Addressing NHS England’s five priorities  </a:t>
            </a:r>
          </a:p>
        </p:txBody>
      </p:sp>
      <p:pic>
        <p:nvPicPr>
          <p:cNvPr id="8" name="Picture 7"/>
          <p:cNvPicPr>
            <a:picLocks noChangeAspect="1"/>
          </p:cNvPicPr>
          <p:nvPr/>
        </p:nvPicPr>
        <p:blipFill>
          <a:blip r:embed="rId2"/>
          <a:stretch>
            <a:fillRect/>
          </a:stretch>
        </p:blipFill>
        <p:spPr>
          <a:xfrm>
            <a:off x="-1104800" y="-8524328"/>
            <a:ext cx="5829200" cy="7061368"/>
          </a:xfrm>
          <a:prstGeom prst="rect">
            <a:avLst/>
          </a:prstGeom>
        </p:spPr>
      </p:pic>
      <p:pic>
        <p:nvPicPr>
          <p:cNvPr id="11" name="Picture 10"/>
          <p:cNvPicPr>
            <a:picLocks noChangeAspect="1"/>
          </p:cNvPicPr>
          <p:nvPr/>
        </p:nvPicPr>
        <p:blipFill>
          <a:blip r:embed="rId3"/>
          <a:stretch>
            <a:fillRect/>
          </a:stretch>
        </p:blipFill>
        <p:spPr>
          <a:xfrm>
            <a:off x="551384" y="1628600"/>
            <a:ext cx="6405023" cy="5080817"/>
          </a:xfrm>
          <a:prstGeom prst="rect">
            <a:avLst/>
          </a:prstGeom>
        </p:spPr>
      </p:pic>
      <p:sp>
        <p:nvSpPr>
          <p:cNvPr id="12" name="TextBox 11"/>
          <p:cNvSpPr txBox="1"/>
          <p:nvPr/>
        </p:nvSpPr>
        <p:spPr>
          <a:xfrm>
            <a:off x="479376" y="1351601"/>
            <a:ext cx="11377264"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The report sets out how </a:t>
            </a:r>
            <a:r>
              <a:rPr lang="en-GB" sz="1200" dirty="0" smtClean="0">
                <a:latin typeface="Arial" panose="020B0604020202020204" pitchFamily="34" charset="0"/>
                <a:cs typeface="Arial" panose="020B0604020202020204" pitchFamily="34" charset="0"/>
              </a:rPr>
              <a:t>NW London </a:t>
            </a:r>
            <a:r>
              <a:rPr lang="en-GB" sz="1200" dirty="0">
                <a:latin typeface="Arial" panose="020B0604020202020204" pitchFamily="34" charset="0"/>
                <a:cs typeface="Arial" panose="020B0604020202020204" pitchFamily="34" charset="0"/>
              </a:rPr>
              <a:t>will address NHS England’s five priorities:</a:t>
            </a:r>
          </a:p>
        </p:txBody>
      </p:sp>
      <p:pic>
        <p:nvPicPr>
          <p:cNvPr id="2" name="Picture 1"/>
          <p:cNvPicPr>
            <a:picLocks noChangeAspect="1"/>
          </p:cNvPicPr>
          <p:nvPr/>
        </p:nvPicPr>
        <p:blipFill>
          <a:blip r:embed="rId4"/>
          <a:stretch>
            <a:fillRect/>
          </a:stretch>
        </p:blipFill>
        <p:spPr>
          <a:xfrm>
            <a:off x="8184232" y="2420888"/>
            <a:ext cx="2871918" cy="2803971"/>
          </a:xfrm>
          <a:prstGeom prst="rect">
            <a:avLst/>
          </a:prstGeom>
        </p:spPr>
      </p:pic>
    </p:spTree>
    <p:extLst>
      <p:ext uri="{BB962C8B-B14F-4D97-AF65-F5344CB8AC3E}">
        <p14:creationId xmlns:p14="http://schemas.microsoft.com/office/powerpoint/2010/main" val="476969313"/>
      </p:ext>
    </p:extLst>
  </p:cSld>
  <p:clrMapOvr>
    <a:masterClrMapping/>
  </p:clrMapOvr>
  <p:extLst mod="1">
    <p:ext uri="{6950BFC3-D8DA-4A85-94F7-54DA5524770B}">
      <p188:commentRel xmlns:p188="http://schemas.microsoft.com/office/powerpoint/2018/8/main" xmlns="" r:id="rId5"/>
    </p:ext>
  </p:extLs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58172" y="290769"/>
            <a:ext cx="12033828" cy="720081"/>
          </a:xfrm>
        </p:spPr>
        <p:txBody>
          <a:bodyPr>
            <a:noAutofit/>
          </a:bodyPr>
          <a:lstStyle/>
          <a:p>
            <a:r>
              <a:rPr lang="en-GB" sz="1800" b="1" dirty="0">
                <a:solidFill>
                  <a:schemeClr val="tx1"/>
                </a:solidFill>
              </a:rPr>
              <a:t>NW London is a diverse area with </a:t>
            </a:r>
            <a:r>
              <a:rPr lang="en-GB" sz="1800" b="1" dirty="0">
                <a:solidFill>
                  <a:srgbClr val="7030A0"/>
                </a:solidFill>
              </a:rPr>
              <a:t>2.4 million </a:t>
            </a:r>
            <a:r>
              <a:rPr lang="en-GB" sz="1800" b="1" dirty="0">
                <a:solidFill>
                  <a:schemeClr val="tx1"/>
                </a:solidFill>
              </a:rPr>
              <a:t>people from more than </a:t>
            </a:r>
            <a:r>
              <a:rPr lang="en-GB" sz="1800" b="1" dirty="0">
                <a:solidFill>
                  <a:srgbClr val="7030A0"/>
                </a:solidFill>
              </a:rPr>
              <a:t>200</a:t>
            </a:r>
            <a:r>
              <a:rPr lang="en-GB" sz="1800" b="1" dirty="0">
                <a:solidFill>
                  <a:schemeClr val="tx1"/>
                </a:solidFill>
              </a:rPr>
              <a:t> ethnicities </a:t>
            </a:r>
            <a:br>
              <a:rPr lang="en-GB" sz="1800" b="1" dirty="0">
                <a:solidFill>
                  <a:schemeClr val="tx1"/>
                </a:solidFill>
              </a:rPr>
            </a:br>
            <a:r>
              <a:rPr lang="en-GB" sz="1800" b="1" dirty="0">
                <a:solidFill>
                  <a:schemeClr val="tx1"/>
                </a:solidFill>
              </a:rPr>
              <a:t/>
            </a:r>
            <a:br>
              <a:rPr lang="en-GB" sz="1800" b="1" dirty="0">
                <a:solidFill>
                  <a:schemeClr val="tx1"/>
                </a:solidFill>
              </a:rPr>
            </a:br>
            <a:endParaRPr lang="en-GB" sz="1800" b="1" dirty="0">
              <a:solidFill>
                <a:schemeClr val="tx1"/>
              </a:solidFill>
            </a:endParaRPr>
          </a:p>
        </p:txBody>
      </p:sp>
      <p:sp>
        <p:nvSpPr>
          <p:cNvPr id="5" name="TextBox 4"/>
          <p:cNvSpPr txBox="1"/>
          <p:nvPr/>
        </p:nvSpPr>
        <p:spPr>
          <a:xfrm>
            <a:off x="171523" y="686608"/>
            <a:ext cx="9217024"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Our residents belong to a number of different faiths including Christianity, Hinduism, Judaism, Islam and Sikhism </a:t>
            </a:r>
          </a:p>
        </p:txBody>
      </p:sp>
      <p:pic>
        <p:nvPicPr>
          <p:cNvPr id="6" name="Picture 5"/>
          <p:cNvPicPr>
            <a:picLocks noChangeAspect="1"/>
          </p:cNvPicPr>
          <p:nvPr/>
        </p:nvPicPr>
        <p:blipFill>
          <a:blip r:embed="rId3"/>
          <a:stretch>
            <a:fillRect/>
          </a:stretch>
        </p:blipFill>
        <p:spPr>
          <a:xfrm>
            <a:off x="8472264" y="641326"/>
            <a:ext cx="3069765" cy="3147714"/>
          </a:xfrm>
          <a:prstGeom prst="rect">
            <a:avLst/>
          </a:prstGeom>
        </p:spPr>
      </p:pic>
      <p:pic>
        <p:nvPicPr>
          <p:cNvPr id="2" name="Picture 1"/>
          <p:cNvPicPr>
            <a:picLocks noChangeAspect="1"/>
          </p:cNvPicPr>
          <p:nvPr/>
        </p:nvPicPr>
        <p:blipFill>
          <a:blip r:embed="rId4"/>
          <a:stretch>
            <a:fillRect/>
          </a:stretch>
        </p:blipFill>
        <p:spPr>
          <a:xfrm>
            <a:off x="8544272" y="3829136"/>
            <a:ext cx="2882448" cy="2768216"/>
          </a:xfrm>
          <a:prstGeom prst="rect">
            <a:avLst/>
          </a:prstGeom>
        </p:spPr>
      </p:pic>
      <p:pic>
        <p:nvPicPr>
          <p:cNvPr id="3" name="Picture 2"/>
          <p:cNvPicPr>
            <a:picLocks noChangeAspect="1"/>
          </p:cNvPicPr>
          <p:nvPr/>
        </p:nvPicPr>
        <p:blipFill>
          <a:blip r:embed="rId5"/>
          <a:stretch>
            <a:fillRect/>
          </a:stretch>
        </p:blipFill>
        <p:spPr>
          <a:xfrm>
            <a:off x="263352" y="2132856"/>
            <a:ext cx="7890718" cy="4106937"/>
          </a:xfrm>
          <a:prstGeom prst="rect">
            <a:avLst/>
          </a:prstGeom>
          <a:ln>
            <a:solidFill>
              <a:srgbClr val="0070C0"/>
            </a:solidFill>
          </a:ln>
        </p:spPr>
      </p:pic>
      <p:sp>
        <p:nvSpPr>
          <p:cNvPr id="8" name="TextBox 7"/>
          <p:cNvSpPr txBox="1"/>
          <p:nvPr/>
        </p:nvSpPr>
        <p:spPr>
          <a:xfrm>
            <a:off x="212267" y="1268323"/>
            <a:ext cx="7992888" cy="646331"/>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Work has been undertaken to improve data analysis to help us better understand our population’s health needs. </a:t>
            </a:r>
          </a:p>
        </p:txBody>
      </p:sp>
    </p:spTree>
    <p:extLst>
      <p:ext uri="{BB962C8B-B14F-4D97-AF65-F5344CB8AC3E}">
        <p14:creationId xmlns:p14="http://schemas.microsoft.com/office/powerpoint/2010/main" val="4251018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336" y="332656"/>
            <a:ext cx="11377264" cy="543595"/>
          </a:xfrm>
        </p:spPr>
        <p:txBody>
          <a:bodyPr>
            <a:normAutofit/>
          </a:bodyPr>
          <a:lstStyle/>
          <a:p>
            <a:r>
              <a:rPr lang="en-GB" sz="2400" dirty="0"/>
              <a:t>2.0 Our Local Maternity and Neonatal System </a:t>
            </a:r>
          </a:p>
        </p:txBody>
      </p:sp>
      <p:pic>
        <p:nvPicPr>
          <p:cNvPr id="5" name="Picture 4"/>
          <p:cNvPicPr>
            <a:picLocks noChangeAspect="1"/>
          </p:cNvPicPr>
          <p:nvPr/>
        </p:nvPicPr>
        <p:blipFill>
          <a:blip r:embed="rId2"/>
          <a:stretch>
            <a:fillRect/>
          </a:stretch>
        </p:blipFill>
        <p:spPr>
          <a:xfrm>
            <a:off x="839416" y="1844824"/>
            <a:ext cx="9247916" cy="4768827"/>
          </a:xfrm>
          <a:prstGeom prst="rect">
            <a:avLst/>
          </a:prstGeom>
          <a:ln>
            <a:solidFill>
              <a:schemeClr val="accent5"/>
            </a:solidFill>
          </a:ln>
        </p:spPr>
      </p:pic>
      <p:sp>
        <p:nvSpPr>
          <p:cNvPr id="6" name="TextBox 5"/>
          <p:cNvSpPr txBox="1"/>
          <p:nvPr/>
        </p:nvSpPr>
        <p:spPr>
          <a:xfrm>
            <a:off x="119336" y="1268760"/>
            <a:ext cx="11881320" cy="461665"/>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There are four acute hospital trusts that provide maternity and neonatal services in NW London, located across the system with six maternity units. The number of births at each unit varies between 3,000 and 5,700 per year. There are two level three neonatal units, three level two and one special care unit. </a:t>
            </a:r>
          </a:p>
        </p:txBody>
      </p:sp>
    </p:spTree>
    <p:extLst>
      <p:ext uri="{BB962C8B-B14F-4D97-AF65-F5344CB8AC3E}">
        <p14:creationId xmlns:p14="http://schemas.microsoft.com/office/powerpoint/2010/main" val="4170022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1344" y="1340768"/>
            <a:ext cx="7776863" cy="4480034"/>
          </a:xfrm>
        </p:spPr>
        <p:txBody>
          <a:bodyPr>
            <a:normAutofit/>
          </a:bodyPr>
          <a:lstStyle/>
          <a:p>
            <a:pPr marL="0" indent="0">
              <a:lnSpc>
                <a:spcPct val="150000"/>
              </a:lnSpc>
              <a:buNone/>
            </a:pPr>
            <a:r>
              <a:rPr lang="en-GB" sz="1200" dirty="0"/>
              <a:t>NHS NW London is committed to growing a culture of mutual respect amongst its staff and communities. By listening to the voice of our service users, we have come to learn how we can provide a service that supports and nurtures expectant mothers from pregnancy to birth.</a:t>
            </a:r>
          </a:p>
          <a:p>
            <a:pPr marL="0" indent="0">
              <a:lnSpc>
                <a:spcPct val="150000"/>
              </a:lnSpc>
              <a:buNone/>
            </a:pPr>
            <a:r>
              <a:rPr lang="en-GB" sz="1200" dirty="0"/>
              <a:t>Addressing health inequalities is a core principle of the way we approach maternity service design and delivery across NW London. </a:t>
            </a:r>
          </a:p>
          <a:p>
            <a:pPr marL="0" indent="0">
              <a:lnSpc>
                <a:spcPct val="150000"/>
              </a:lnSpc>
              <a:buNone/>
            </a:pPr>
            <a:r>
              <a:rPr lang="en-GB" sz="1200" dirty="0"/>
              <a:t>All responses and actions require a system wide approach to ensure we improve health outcomes for our communities. We know that 80% of what impacts health inequalities are wider social determinants of health that happen outside of healthcare settings. </a:t>
            </a:r>
          </a:p>
          <a:p>
            <a:pPr marL="0" indent="0">
              <a:lnSpc>
                <a:spcPct val="150000"/>
              </a:lnSpc>
              <a:buNone/>
            </a:pPr>
            <a:r>
              <a:rPr lang="en-GB" sz="1200" dirty="0"/>
              <a:t>Developing this strategy has </a:t>
            </a:r>
            <a:r>
              <a:rPr lang="en-GB" sz="1200" dirty="0" smtClean="0"/>
              <a:t>provided </a:t>
            </a:r>
            <a:r>
              <a:rPr lang="en-GB" sz="1200" dirty="0"/>
              <a:t>an opportunity to bring all stakeholders and networks together to ensure that the system is listening and responding to the inequality agenda. This is about creating demonstrable improvement in how we work with our residents. </a:t>
            </a:r>
          </a:p>
          <a:p>
            <a:pPr marL="0" indent="0">
              <a:lnSpc>
                <a:spcPct val="150000"/>
              </a:lnSpc>
              <a:buNone/>
            </a:pPr>
            <a:r>
              <a:rPr lang="en-GB" sz="1200" dirty="0"/>
              <a:t>Together, we will close the gap </a:t>
            </a:r>
            <a:r>
              <a:rPr lang="en-GB" sz="1200" dirty="0" smtClean="0"/>
              <a:t>on health </a:t>
            </a:r>
            <a:r>
              <a:rPr lang="en-GB" sz="1200" dirty="0"/>
              <a:t>inequalities. We acknowledge that this will be a complex journey and to do it effectively will take time.  Our strategy will be subject to iterative development and expansion as the needs of our population and staff evolve over time.</a:t>
            </a:r>
          </a:p>
          <a:p>
            <a:pPr marL="0" indent="0">
              <a:lnSpc>
                <a:spcPct val="150000"/>
              </a:lnSpc>
              <a:buNone/>
            </a:pPr>
            <a:endParaRPr lang="en-GB" sz="1200" dirty="0"/>
          </a:p>
        </p:txBody>
      </p:sp>
      <p:sp>
        <p:nvSpPr>
          <p:cNvPr id="4" name="Title 3"/>
          <p:cNvSpPr>
            <a:spLocks noGrp="1"/>
          </p:cNvSpPr>
          <p:nvPr>
            <p:ph type="title"/>
          </p:nvPr>
        </p:nvSpPr>
        <p:spPr>
          <a:xfrm>
            <a:off x="171159" y="365125"/>
            <a:ext cx="11377264" cy="543595"/>
          </a:xfrm>
        </p:spPr>
        <p:txBody>
          <a:bodyPr>
            <a:normAutofit/>
          </a:bodyPr>
          <a:lstStyle/>
          <a:p>
            <a:r>
              <a:rPr lang="en-GB" sz="2400" dirty="0"/>
              <a:t>2.1 Our vision </a:t>
            </a:r>
          </a:p>
        </p:txBody>
      </p:sp>
      <p:pic>
        <p:nvPicPr>
          <p:cNvPr id="5" name="Picture 4"/>
          <p:cNvPicPr>
            <a:picLocks noChangeAspect="1"/>
          </p:cNvPicPr>
          <p:nvPr/>
        </p:nvPicPr>
        <p:blipFill>
          <a:blip r:embed="rId2"/>
          <a:stretch>
            <a:fillRect/>
          </a:stretch>
        </p:blipFill>
        <p:spPr>
          <a:xfrm>
            <a:off x="8328248" y="1772816"/>
            <a:ext cx="3384376" cy="3528392"/>
          </a:xfrm>
          <a:prstGeom prst="rect">
            <a:avLst/>
          </a:prstGeom>
        </p:spPr>
      </p:pic>
    </p:spTree>
    <p:extLst>
      <p:ext uri="{BB962C8B-B14F-4D97-AF65-F5344CB8AC3E}">
        <p14:creationId xmlns:p14="http://schemas.microsoft.com/office/powerpoint/2010/main" val="1679335552"/>
      </p:ext>
    </p:extLst>
  </p:cSld>
  <p:clrMapOvr>
    <a:masterClrMapping/>
  </p:clrMapOvr>
  <p:extLst mod="1">
    <p:ext uri="{6950BFC3-D8DA-4A85-94F7-54DA5524770B}">
      <p188:commentRel xmlns:p188="http://schemas.microsoft.com/office/powerpoint/2018/8/main" xmlns=""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6688" y="1409958"/>
            <a:ext cx="11386643" cy="4480034"/>
          </a:xfrm>
        </p:spPr>
        <p:txBody>
          <a:bodyPr>
            <a:normAutofit/>
          </a:bodyPr>
          <a:lstStyle/>
          <a:p>
            <a:pPr indent="0">
              <a:lnSpc>
                <a:spcPct val="100000"/>
              </a:lnSpc>
              <a:buNone/>
            </a:pPr>
            <a:r>
              <a:rPr lang="en-GB" sz="1200" dirty="0"/>
              <a:t>There is currently lots of work, projects and practices taking place across NW London to support our communities, including; women and pregnant people from B black, Asian and mixed ethnicity backgrounds and those living in areas of deprivation, to help reduce health inequalities. </a:t>
            </a:r>
          </a:p>
          <a:p>
            <a:pPr indent="0">
              <a:lnSpc>
                <a:spcPct val="100000"/>
              </a:lnSpc>
              <a:buNone/>
            </a:pPr>
            <a:r>
              <a:rPr lang="en-GB" sz="1200" dirty="0"/>
              <a:t>Further information on all the areas below can be read in the full report, </a:t>
            </a:r>
            <a:r>
              <a:rPr lang="en-GB" sz="1200" b="1" i="1" dirty="0" smtClean="0"/>
              <a:t>pages 14-16</a:t>
            </a:r>
            <a:r>
              <a:rPr lang="en-GB" sz="1200" b="1" i="1" dirty="0"/>
              <a:t>. </a:t>
            </a:r>
          </a:p>
          <a:p>
            <a:pPr indent="0">
              <a:lnSpc>
                <a:spcPct val="100000"/>
              </a:lnSpc>
              <a:buNone/>
            </a:pPr>
            <a:endParaRPr lang="en-GB" sz="1200" dirty="0"/>
          </a:p>
          <a:p>
            <a:pPr marL="971533" lvl="1" indent="-285750">
              <a:lnSpc>
                <a:spcPct val="100000"/>
              </a:lnSpc>
            </a:pPr>
            <a:r>
              <a:rPr lang="en-GB" sz="1400" b="1" dirty="0"/>
              <a:t>Reduced fetal movement videos</a:t>
            </a:r>
          </a:p>
          <a:p>
            <a:pPr marL="971533" lvl="1" indent="-285750">
              <a:lnSpc>
                <a:spcPct val="100000"/>
              </a:lnSpc>
            </a:pPr>
            <a:r>
              <a:rPr lang="en-GB" sz="1400" b="1" dirty="0"/>
              <a:t>Healthy pregnancy infographic </a:t>
            </a:r>
          </a:p>
          <a:p>
            <a:pPr marL="971533" lvl="1" indent="-285750">
              <a:lnSpc>
                <a:spcPct val="100000"/>
              </a:lnSpc>
            </a:pPr>
            <a:r>
              <a:rPr lang="en-GB" sz="1400" b="1" dirty="0"/>
              <a:t>Meet the midwife virtual events</a:t>
            </a:r>
          </a:p>
          <a:p>
            <a:pPr marL="971533" lvl="1" indent="-285750">
              <a:lnSpc>
                <a:spcPct val="100000"/>
              </a:lnSpc>
            </a:pPr>
            <a:r>
              <a:rPr lang="en-GB" sz="1400" b="1" dirty="0"/>
              <a:t>Supportive signposting</a:t>
            </a:r>
          </a:p>
          <a:p>
            <a:pPr marL="971533" lvl="1" indent="-285750">
              <a:lnSpc>
                <a:spcPct val="100000"/>
              </a:lnSpc>
            </a:pPr>
            <a:r>
              <a:rPr lang="en-GB" sz="1400" b="1" dirty="0"/>
              <a:t>NW London post-birth contraceptive service </a:t>
            </a:r>
          </a:p>
          <a:p>
            <a:pPr marL="971533" lvl="1" indent="-285750">
              <a:lnSpc>
                <a:spcPct val="100000"/>
              </a:lnSpc>
            </a:pPr>
            <a:r>
              <a:rPr lang="en-GB" sz="1400" b="1" dirty="0"/>
              <a:t>Managed quarantine services </a:t>
            </a:r>
          </a:p>
          <a:p>
            <a:pPr marL="971533" lvl="1" indent="-285750">
              <a:lnSpc>
                <a:spcPct val="100000"/>
              </a:lnSpc>
            </a:pPr>
            <a:r>
              <a:rPr lang="en-GB" sz="1400" b="1" dirty="0"/>
              <a:t>Afghan evacuee response </a:t>
            </a:r>
          </a:p>
          <a:p>
            <a:pPr marL="514344" indent="-285750">
              <a:lnSpc>
                <a:spcPct val="100000"/>
              </a:lnSpc>
            </a:pPr>
            <a:endParaRPr lang="en-GB" sz="1300" dirty="0"/>
          </a:p>
          <a:p>
            <a:pPr>
              <a:lnSpc>
                <a:spcPct val="150000"/>
              </a:lnSpc>
            </a:pPr>
            <a:endParaRPr lang="en-GB" sz="1300" dirty="0"/>
          </a:p>
        </p:txBody>
      </p:sp>
      <p:sp>
        <p:nvSpPr>
          <p:cNvPr id="3" name="Slide Number Placeholder 2"/>
          <p:cNvSpPr>
            <a:spLocks noGrp="1"/>
          </p:cNvSpPr>
          <p:nvPr>
            <p:ph type="sldNum" sz="quarter" idx="12"/>
          </p:nvPr>
        </p:nvSpPr>
        <p:spPr/>
        <p:txBody>
          <a:bodyPr/>
          <a:lstStyle/>
          <a:p>
            <a:fld id="{E76F84FA-B8EB-462F-97BA-032CB76B4E3A}" type="slidenum">
              <a:rPr lang="en-GB" smtClean="0"/>
              <a:t>8</a:t>
            </a:fld>
            <a:endParaRPr lang="en-GB"/>
          </a:p>
        </p:txBody>
      </p:sp>
      <p:sp>
        <p:nvSpPr>
          <p:cNvPr id="4" name="Title 3"/>
          <p:cNvSpPr>
            <a:spLocks noGrp="1"/>
          </p:cNvSpPr>
          <p:nvPr>
            <p:ph type="title"/>
          </p:nvPr>
        </p:nvSpPr>
        <p:spPr>
          <a:xfrm>
            <a:off x="119336" y="332656"/>
            <a:ext cx="11377264" cy="543595"/>
          </a:xfrm>
        </p:spPr>
        <p:txBody>
          <a:bodyPr>
            <a:normAutofit/>
          </a:bodyPr>
          <a:lstStyle/>
          <a:p>
            <a:r>
              <a:rPr lang="en-GB" sz="2400" dirty="0"/>
              <a:t>2.2 Current work to support our communities </a:t>
            </a:r>
          </a:p>
        </p:txBody>
      </p:sp>
      <p:pic>
        <p:nvPicPr>
          <p:cNvPr id="5" name="Picture 4"/>
          <p:cNvPicPr>
            <a:picLocks noChangeAspect="1"/>
          </p:cNvPicPr>
          <p:nvPr/>
        </p:nvPicPr>
        <p:blipFill>
          <a:blip r:embed="rId2"/>
          <a:stretch>
            <a:fillRect/>
          </a:stretch>
        </p:blipFill>
        <p:spPr>
          <a:xfrm>
            <a:off x="8506716" y="2389086"/>
            <a:ext cx="2664296" cy="3743295"/>
          </a:xfrm>
          <a:prstGeom prst="rect">
            <a:avLst/>
          </a:prstGeom>
        </p:spPr>
      </p:pic>
      <p:pic>
        <p:nvPicPr>
          <p:cNvPr id="6" name="Picture 5">
            <a:extLst>
              <a:ext uri="{FF2B5EF4-FFF2-40B4-BE49-F238E27FC236}">
                <a16:creationId xmlns:a16="http://schemas.microsoft.com/office/drawing/2014/main" id="{6672B6D4-936B-2A4E-98A0-E985EF3DEC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23792" y="3789040"/>
            <a:ext cx="4273933" cy="2585730"/>
          </a:xfrm>
          <a:prstGeom prst="rect">
            <a:avLst/>
          </a:prstGeom>
          <a:ln>
            <a:noFill/>
          </a:ln>
        </p:spPr>
      </p:pic>
    </p:spTree>
    <p:extLst>
      <p:ext uri="{BB962C8B-B14F-4D97-AF65-F5344CB8AC3E}">
        <p14:creationId xmlns:p14="http://schemas.microsoft.com/office/powerpoint/2010/main" val="302601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7368" y="1412776"/>
            <a:ext cx="11521280" cy="2387600"/>
          </a:xfrm>
        </p:spPr>
        <p:txBody>
          <a:bodyPr>
            <a:normAutofit/>
          </a:bodyPr>
          <a:lstStyle/>
          <a:p>
            <a:pPr algn="l"/>
            <a:r>
              <a:rPr lang="en-GB" sz="3500" dirty="0"/>
              <a:t>3.0 You said </a:t>
            </a:r>
            <a:br>
              <a:rPr lang="en-GB" sz="3500" dirty="0"/>
            </a:br>
            <a:r>
              <a:rPr lang="en-GB" sz="3500" dirty="0"/>
              <a:t>‘Engagement to understand maternity experience’ </a:t>
            </a:r>
          </a:p>
        </p:txBody>
      </p:sp>
    </p:spTree>
    <p:extLst>
      <p:ext uri="{BB962C8B-B14F-4D97-AF65-F5344CB8AC3E}">
        <p14:creationId xmlns:p14="http://schemas.microsoft.com/office/powerpoint/2010/main" val="10020234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17999</TotalTime>
  <Words>5391</Words>
  <Application>Microsoft Office PowerPoint</Application>
  <PresentationFormat>Widescreen</PresentationFormat>
  <Paragraphs>493</Paragraphs>
  <Slides>28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Wingdings</vt:lpstr>
      <vt:lpstr>Office Theme</vt:lpstr>
      <vt:lpstr>North West London Integrated Care System and Local Maternity System  Equity and Equality strategy and action plan  Summary report  </vt:lpstr>
      <vt:lpstr>Contents of this report </vt:lpstr>
      <vt:lpstr>1.0 Introduction </vt:lpstr>
      <vt:lpstr>1.1 Addressing NHS England’s five priorities  </vt:lpstr>
      <vt:lpstr>NW London is a diverse area with 2.4 million people from more than 200 ethnicities   </vt:lpstr>
      <vt:lpstr>2.0 Our Local Maternity and Neonatal System </vt:lpstr>
      <vt:lpstr>2.1 Our vision </vt:lpstr>
      <vt:lpstr>2.2 Current work to support our communities </vt:lpstr>
      <vt:lpstr>3.0 You said  ‘Engagement to understand maternity experience’ </vt:lpstr>
      <vt:lpstr>3.1 Talking with our communities and stakeholders </vt:lpstr>
      <vt:lpstr>3.2 You said – key themes </vt:lpstr>
      <vt:lpstr>4.0 We will - action plan for improvements</vt:lpstr>
      <vt:lpstr>4.1 We will – action plan overview </vt:lpstr>
      <vt:lpstr>4.2 Priorities - 1 &amp; 2  </vt:lpstr>
      <vt:lpstr>4.2 Priority area - 3</vt:lpstr>
      <vt:lpstr>4.2 Priority 4: Accelerate preventative programmes that engage those at greatest risk of poor health outcomes 1/5</vt:lpstr>
      <vt:lpstr>4.2 Priority 4: Accelerate preventative programmes that engage those at greatest risk of poor health outcomes 2 /5</vt:lpstr>
      <vt:lpstr>4.2 Priority 4: Accelerate preventative programmes that engage those at greatest risk of poor health outcomes 3 /5</vt:lpstr>
      <vt:lpstr>4.2 Priority 4: Accelerate preventative programmes that engage those at greatest risk of poor health outcomes 4 /5</vt:lpstr>
      <vt:lpstr>4.2 Priority 4: Accelerate preventative programmes that engage those at greatest risk of poor health outcomes 5 /5</vt:lpstr>
      <vt:lpstr>4.2 Priority 4b: Action on perinatal mortality and morbidity 1/3</vt:lpstr>
      <vt:lpstr>4.2 Priority 4b: Action on perinatal mortality and morbidity 2/3</vt:lpstr>
      <vt:lpstr>4.2 Priority 4b: Action on perinatal mortality and morbidity 3/3</vt:lpstr>
      <vt:lpstr>4.2 Priority 4c: Action on perinatal mortality and morbidity 1/2</vt:lpstr>
      <vt:lpstr>4.2 Priority 4c: Action on perinatal mortality and morbidity 2/2</vt:lpstr>
      <vt:lpstr>4.2 Priority 4d: Action on perinatal mortality and morbidity </vt:lpstr>
      <vt:lpstr>4.2 Priority 4e: Enablers</vt:lpstr>
      <vt:lpstr>4.2 Priority 5: Strengthen leadership and accountability </vt:lpstr>
    </vt:vector>
  </TitlesOfParts>
  <Company>NWLCCCG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title slide</dc:title>
  <dc:creator>Jessica Abrey</dc:creator>
  <cp:lastModifiedBy>Karen Garnham</cp:lastModifiedBy>
  <cp:revision>215</cp:revision>
  <dcterms:created xsi:type="dcterms:W3CDTF">2021-05-11T15:23:49Z</dcterms:created>
  <dcterms:modified xsi:type="dcterms:W3CDTF">2023-04-11T10:34:24Z</dcterms:modified>
</cp:coreProperties>
</file>