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55" r:id="rId2"/>
    <p:sldId id="414" r:id="rId3"/>
    <p:sldId id="471" r:id="rId4"/>
    <p:sldId id="473" r:id="rId5"/>
    <p:sldId id="472" r:id="rId6"/>
    <p:sldId id="450" r:id="rId7"/>
    <p:sldId id="451" r:id="rId8"/>
    <p:sldId id="452" r:id="rId9"/>
    <p:sldId id="453" r:id="rId10"/>
    <p:sldId id="474" r:id="rId11"/>
    <p:sldId id="490" r:id="rId12"/>
    <p:sldId id="485" r:id="rId13"/>
    <p:sldId id="486" r:id="rId14"/>
    <p:sldId id="488" r:id="rId15"/>
    <p:sldId id="430" r:id="rId16"/>
    <p:sldId id="449" r:id="rId17"/>
    <p:sldId id="435" r:id="rId18"/>
    <p:sldId id="487" r:id="rId19"/>
    <p:sldId id="489" r:id="rId20"/>
    <p:sldId id="484" r:id="rId21"/>
    <p:sldId id="448" r:id="rId22"/>
    <p:sldId id="491" r:id="rId23"/>
    <p:sldId id="438" r:id="rId24"/>
    <p:sldId id="437" r:id="rId25"/>
    <p:sldId id="436" r:id="rId26"/>
    <p:sldId id="427" r:id="rId27"/>
    <p:sldId id="475" r:id="rId28"/>
    <p:sldId id="458" r:id="rId29"/>
    <p:sldId id="459" r:id="rId30"/>
    <p:sldId id="460" r:id="rId31"/>
    <p:sldId id="461" r:id="rId32"/>
    <p:sldId id="462" r:id="rId33"/>
    <p:sldId id="463" r:id="rId34"/>
    <p:sldId id="476" r:id="rId35"/>
    <p:sldId id="421" r:id="rId36"/>
    <p:sldId id="426" r:id="rId37"/>
    <p:sldId id="456" r:id="rId38"/>
    <p:sldId id="428" r:id="rId39"/>
    <p:sldId id="478" r:id="rId40"/>
    <p:sldId id="477" r:id="rId41"/>
    <p:sldId id="479" r:id="rId42"/>
    <p:sldId id="480" r:id="rId43"/>
    <p:sldId id="443" r:id="rId44"/>
    <p:sldId id="444" r:id="rId45"/>
    <p:sldId id="445" r:id="rId46"/>
    <p:sldId id="446" r:id="rId47"/>
    <p:sldId id="465" r:id="rId48"/>
    <p:sldId id="464" r:id="rId49"/>
    <p:sldId id="466" r:id="rId50"/>
    <p:sldId id="467" r:id="rId51"/>
    <p:sldId id="468" r:id="rId52"/>
    <p:sldId id="470" r:id="rId53"/>
    <p:sldId id="481" r:id="rId54"/>
    <p:sldId id="442" r:id="rId55"/>
    <p:sldId id="469" r:id="rId56"/>
    <p:sldId id="482" r:id="rId57"/>
    <p:sldId id="42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210E0-459D-4B49-B25F-961231BDE4E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38DEA-4A2F-44BD-9970-5EA503B9D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2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7E86-C106-CCD8-9CD6-085BBB286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4E914-622C-ABFB-0CBE-8FAEE21F1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ADDC7-22AD-FD17-DC96-0B6C861C4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1E835-5B07-7483-4DE7-BEC1E247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874A2-6F96-29FC-B212-352DFBC4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97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CD6B0-64CE-A5E6-E943-06F4A26C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37C5A-EBF8-5864-7AC2-ECCE0B12E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0AEE6-D97C-44C9-BEAB-6C5D5258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68E11-CF38-0487-30CD-8E58A25A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3BED2-588A-D6AC-6FFC-A233B715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05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28A484-2B95-0ED4-C069-6A9E6692F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F9C30-3545-1419-0449-51A71064F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AAD4F-04E4-1DCF-DE0E-D117D7E2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49B51-8E12-90BE-824E-B568BB3D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44B61-6BB3-B92C-3842-4A7AEC6F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6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F46E9-3148-102E-CE8E-39EBEC6A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3CC3-4474-4BA1-49DE-55476000E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8F13A-019E-EF91-BC55-45EFE0091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0E70A-36B2-58CB-C9F8-BC2196A4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D1FD-BE89-BBF0-B145-22DE2470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07C00-4107-5F98-C2C2-2752F1AC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4450D-E1FE-5229-1842-93F707A61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7B2FC-0CD0-3450-5057-E0E8F3042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2133-A7D5-DB74-B1AF-BD7EEFC2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883FC-816E-CED7-FEE9-893FA502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6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CCF7-16CF-BC5A-1618-C1FD2A71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948D4-F28B-80F2-F4FC-ABE61694D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3FAC-B3A3-0E37-BC19-F57C65B71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5FA78-F7D2-3CBE-27CB-76FF8861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8EDE4-4A44-C09E-4CE6-DD9CC7285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E62D0-65AD-421D-6480-CE1B148A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86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5D7E-85E6-6854-095C-F02C8635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52023-AB7D-3F56-A69C-1AE688E37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A15CE-3133-D858-A0EB-D1E9CE2C4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C1B79-929E-8CAE-7985-C8798D604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CE53A-3BD9-C8FE-EA38-50E2FFE03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CA117-C115-E213-9109-80D06BE7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34FA66-FBF4-B33B-5EF3-B39F3D9E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85760-AD42-5F9C-1CCB-17897434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02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285D-2230-732B-75B4-F2A2486A6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C0DF0-5C91-9F5A-EA71-18DF888C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68086-52E1-013C-9F1B-5FC63BBF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EDA11-3EC4-9C05-E8C9-171C528F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3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D31C4D-766F-9A4B-AA82-4CA1AAA7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525F54-6BEB-3C63-D18A-AB23EC7B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BEF9-91C9-AD48-2A29-62048A6E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6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3E82-A864-BB2A-AD42-90A223D5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67538-9EFB-06CB-CCA7-289FD1E6C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DDAF8-39B3-F467-7F01-96130841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8C25-F969-7FD5-1A89-8A55D91B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40302-970A-47D4-8D4B-0AE3DF53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57E2F-2463-3018-64EE-CFA4675F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0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76DD-FCB5-EA83-0BDC-255413E4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17B09-232B-120B-4E3A-09B3DD71B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A45F1-18B7-E741-7FC8-7ED1A486D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22F40-DD93-DB84-0D8F-7C64FD93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E98F3-2920-AF1C-AE87-0F5BD352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AE411-991F-92B7-A1C9-855380F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01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3451D8-F89C-B14C-C731-6DBD317D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0A6F9-5D46-67D9-4AA8-9957B52A9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46E38-0091-7FAD-9578-45A8D4EA1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0301E-ABDE-4DB7-9977-1E4E7B3E0230}" type="datetimeFigureOut">
              <a:rPr lang="en-GB" smtClean="0"/>
              <a:t>27/01/2024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88D7F-1C5F-7041-026D-4313C64B9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772E7-1887-9BEB-E8D0-9E5553234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3796-FAC8-40B6-ABEB-0859AD758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3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nomy.me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edcline/ezRA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w@thornett.net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5108C7-F1AA-3A87-5BF3-F8163072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2" t="31450" r="36057" b="34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071791-AC4B-C30F-D6DF-5422EBAA3FBE}"/>
              </a:ext>
            </a:extLst>
          </p:cNvPr>
          <p:cNvSpPr/>
          <p:nvPr/>
        </p:nvSpPr>
        <p:spPr>
          <a:xfrm>
            <a:off x="574409" y="6017633"/>
            <a:ext cx="38411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ALMA Interferometer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33844A-B6FE-B13B-453E-867E15452B9A}"/>
              </a:ext>
            </a:extLst>
          </p:cNvPr>
          <p:cNvSpPr/>
          <p:nvPr/>
        </p:nvSpPr>
        <p:spPr>
          <a:xfrm>
            <a:off x="5420412" y="281998"/>
            <a:ext cx="6771587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Lichfield Radio Observatory (LRO)</a:t>
            </a:r>
          </a:p>
          <a:p>
            <a:pPr algn="ctr"/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Beginners Guide</a:t>
            </a:r>
          </a:p>
          <a:p>
            <a:pPr algn="ctr"/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ydrogen 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</a:t>
            </a:r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ine</a:t>
            </a:r>
          </a:p>
          <a:p>
            <a:pPr algn="ctr"/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Radio interferometry</a:t>
            </a:r>
            <a:endParaRPr lang="en-US" sz="3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 Andrew Thornett,</a:t>
            </a:r>
          </a:p>
          <a:p>
            <a:pPr algn="ctr"/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M6THO</a:t>
            </a:r>
            <a:b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sz="36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/>
              </a:rPr>
              <a:t>www.astronomy.me.uk</a:t>
            </a:r>
            <a:endParaRPr lang="en-US" sz="3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32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973540" y="327830"/>
            <a:ext cx="102449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objects can you observe?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Point sources not extended objects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FCF3B-8BD5-7453-0D0E-3070B7F621D1}"/>
              </a:ext>
            </a:extLst>
          </p:cNvPr>
          <p:cNvSpPr txBox="1"/>
          <p:nvPr/>
        </p:nvSpPr>
        <p:spPr>
          <a:xfrm>
            <a:off x="1944395" y="2837467"/>
            <a:ext cx="94363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Cassiopeia A - supernova remnant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Cygnus A - radio galaxy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Hercules A (3c348) - supergiant </a:t>
            </a:r>
            <a:r>
              <a:rPr lang="en-GB" sz="3600" dirty="0" err="1"/>
              <a:t>eliptical</a:t>
            </a:r>
            <a:r>
              <a:rPr lang="en-GB" sz="3600" dirty="0"/>
              <a:t> galaxy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3c392 - active galactic nucleus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6632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411765" y="2967335"/>
            <a:ext cx="7368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aerials can be used</a:t>
            </a:r>
          </a:p>
        </p:txBody>
      </p:sp>
    </p:spTree>
    <p:extLst>
      <p:ext uri="{BB962C8B-B14F-4D97-AF65-F5344CB8AC3E}">
        <p14:creationId xmlns:p14="http://schemas.microsoft.com/office/powerpoint/2010/main" val="84531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na C Band Satellite Mesh Dish Antenna 3.7m/12feet Mesh Dish Antenna ...">
            <a:extLst>
              <a:ext uri="{FF2B5EF4-FFF2-40B4-BE49-F238E27FC236}">
                <a16:creationId xmlns:a16="http://schemas.microsoft.com/office/drawing/2014/main" id="{BE4D227E-BFD8-AA24-DA11-BB47D1BDC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"/>
          <a:stretch/>
        </p:blipFill>
        <p:spPr bwMode="auto">
          <a:xfrm>
            <a:off x="291445" y="103695"/>
            <a:ext cx="6858000" cy="665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lid C Band Dish Antenna by PS Enterprises, solid c band dish antenna ...">
            <a:extLst>
              <a:ext uri="{FF2B5EF4-FFF2-40B4-BE49-F238E27FC236}">
                <a16:creationId xmlns:a16="http://schemas.microsoft.com/office/drawing/2014/main" id="{50BCD289-8BE5-BA41-C1D4-DDD845A9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1886"/>
            <a:ext cx="6003500" cy="60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C1940C-CEA1-5893-6344-A3FC679F12D1}"/>
              </a:ext>
            </a:extLst>
          </p:cNvPr>
          <p:cNvSpPr/>
          <p:nvPr/>
        </p:nvSpPr>
        <p:spPr>
          <a:xfrm>
            <a:off x="1237615" y="5984864"/>
            <a:ext cx="101881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3m dishes come with mounting problems…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F6151C-414B-73FC-1EA0-FB3AC891D265}"/>
              </a:ext>
            </a:extLst>
          </p:cNvPr>
          <p:cNvSpPr/>
          <p:nvPr/>
        </p:nvSpPr>
        <p:spPr>
          <a:xfrm>
            <a:off x="971167" y="-68096"/>
            <a:ext cx="10249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Everyone wants a 3m dish or two…</a:t>
            </a:r>
          </a:p>
        </p:txBody>
      </p:sp>
    </p:spTree>
    <p:extLst>
      <p:ext uri="{BB962C8B-B14F-4D97-AF65-F5344CB8AC3E}">
        <p14:creationId xmlns:p14="http://schemas.microsoft.com/office/powerpoint/2010/main" val="1052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A24ED4-AD33-061F-CD86-E0157B356857}"/>
              </a:ext>
            </a:extLst>
          </p:cNvPr>
          <p:cNvSpPr/>
          <p:nvPr/>
        </p:nvSpPr>
        <p:spPr>
          <a:xfrm>
            <a:off x="7900742" y="146630"/>
            <a:ext cx="4109006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Corner aerials from chicken wire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..Easy to build but not easy to move &amp; not beautiful!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050" name="Picture 2" descr="The Biggest Corner Antenna We’ve Ever Seen | Hackaday">
            <a:extLst>
              <a:ext uri="{FF2B5EF4-FFF2-40B4-BE49-F238E27FC236}">
                <a16:creationId xmlns:a16="http://schemas.microsoft.com/office/drawing/2014/main" id="{F99F443B-CD1D-F4E8-CB34-662EDA608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16959"/>
          <a:stretch/>
        </p:blipFill>
        <p:spPr bwMode="auto">
          <a:xfrm>
            <a:off x="0" y="0"/>
            <a:ext cx="7673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146DE-7CB2-D96A-EC9D-625572CF14D1}"/>
              </a:ext>
            </a:extLst>
          </p:cNvPr>
          <p:cNvSpPr txBox="1"/>
          <p:nvPr/>
        </p:nvSpPr>
        <p:spPr>
          <a:xfrm>
            <a:off x="8229600" y="5848350"/>
            <a:ext cx="328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Very big corner aerial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6D1508-F4EE-B457-3372-F3EFB26AE39F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6981825" y="4972050"/>
            <a:ext cx="1247775" cy="11379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45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14033-8343-B3C9-6613-32E18DAD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" t="30653" r="60413" b="7904"/>
          <a:stretch/>
        </p:blipFill>
        <p:spPr>
          <a:xfrm>
            <a:off x="0" y="0"/>
            <a:ext cx="8993171" cy="68482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8CAD98-3304-1AC9-9DB5-EB2A4759973B}"/>
              </a:ext>
            </a:extLst>
          </p:cNvPr>
          <p:cNvSpPr/>
          <p:nvPr/>
        </p:nvSpPr>
        <p:spPr>
          <a:xfrm>
            <a:off x="9353550" y="2653010"/>
            <a:ext cx="22993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Helical Aerials</a:t>
            </a:r>
          </a:p>
        </p:txBody>
      </p:sp>
    </p:spTree>
    <p:extLst>
      <p:ext uri="{BB962C8B-B14F-4D97-AF65-F5344CB8AC3E}">
        <p14:creationId xmlns:p14="http://schemas.microsoft.com/office/powerpoint/2010/main" val="2266814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11D8B-6B03-0F0B-7A40-EF16AE68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" y="0"/>
            <a:ext cx="1110138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649E55-8E1F-EE9A-B6D6-97B46DAB80FE}"/>
              </a:ext>
            </a:extLst>
          </p:cNvPr>
          <p:cNvSpPr/>
          <p:nvPr/>
        </p:nvSpPr>
        <p:spPr>
          <a:xfrm>
            <a:off x="8250509" y="6238436"/>
            <a:ext cx="3157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</a:t>
            </a:r>
            <a:r>
              <a:rPr lang="en-U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Ted Cline</a:t>
            </a:r>
          </a:p>
        </p:txBody>
      </p:sp>
    </p:spTree>
    <p:extLst>
      <p:ext uri="{BB962C8B-B14F-4D97-AF65-F5344CB8AC3E}">
        <p14:creationId xmlns:p14="http://schemas.microsoft.com/office/powerpoint/2010/main" val="37243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F29B5-0D07-1521-AB89-84CEDFE97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3"/>
            <a:ext cx="9144000" cy="1181542"/>
          </a:xfrm>
        </p:spPr>
        <p:txBody>
          <a:bodyPr/>
          <a:lstStyle/>
          <a:p>
            <a:r>
              <a:rPr lang="en-US" dirty="0"/>
              <a:t>Easy Disc Yagi Aerial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23871-7468-D560-F913-C82BF22C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11" y="1464819"/>
            <a:ext cx="6103124" cy="5009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5EBD4-9C92-86CE-C850-BC52AAFE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1" y="1464819"/>
            <a:ext cx="3885022" cy="51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5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F2CAC-84BD-F9C2-6BDE-68578B9FE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BBE970-B572-6480-85E7-0130531BA3DF}"/>
              </a:ext>
            </a:extLst>
          </p:cNvPr>
          <p:cNvSpPr/>
          <p:nvPr/>
        </p:nvSpPr>
        <p:spPr>
          <a:xfrm>
            <a:off x="8250509" y="6238436"/>
            <a:ext cx="3157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</a:t>
            </a:r>
            <a:r>
              <a:rPr lang="en-U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Ted Cline</a:t>
            </a:r>
          </a:p>
        </p:txBody>
      </p:sp>
    </p:spTree>
    <p:extLst>
      <p:ext uri="{BB962C8B-B14F-4D97-AF65-F5344CB8AC3E}">
        <p14:creationId xmlns:p14="http://schemas.microsoft.com/office/powerpoint/2010/main" val="2028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99734F-DB8E-59E8-4256-AA738895129D}"/>
              </a:ext>
            </a:extLst>
          </p:cNvPr>
          <p:cNvSpPr/>
          <p:nvPr/>
        </p:nvSpPr>
        <p:spPr>
          <a:xfrm>
            <a:off x="1053533" y="2769372"/>
            <a:ext cx="3278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Cantennae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74" name="Picture 2" descr="Extending Wifi by Adding an Antenna">
            <a:extLst>
              <a:ext uri="{FF2B5EF4-FFF2-40B4-BE49-F238E27FC236}">
                <a16:creationId xmlns:a16="http://schemas.microsoft.com/office/drawing/2014/main" id="{2D63AD8C-5C3B-5692-55CF-F6F4967D3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r="13471"/>
          <a:stretch/>
        </p:blipFill>
        <p:spPr bwMode="auto">
          <a:xfrm>
            <a:off x="5885468" y="0"/>
            <a:ext cx="6306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0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11F8A-C7B0-D4C3-1B30-68B3CC735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7" t="26804" r="59716" b="9415"/>
          <a:stretch/>
        </p:blipFill>
        <p:spPr>
          <a:xfrm>
            <a:off x="5514681" y="172039"/>
            <a:ext cx="6363093" cy="6363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2A9FD3-BEDB-D05D-D1A3-698FDB6B69DD}"/>
              </a:ext>
            </a:extLst>
          </p:cNvPr>
          <p:cNvSpPr/>
          <p:nvPr/>
        </p:nvSpPr>
        <p:spPr>
          <a:xfrm>
            <a:off x="314226" y="712172"/>
            <a:ext cx="459068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Perhaps more practical and easier to buy off the shelf is something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Like this?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863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36B8D-574E-DA40-EF3F-9CC9B8EB6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r="24251"/>
          <a:stretch/>
        </p:blipFill>
        <p:spPr>
          <a:xfrm rot="5400000">
            <a:off x="2626936" y="-2707064"/>
            <a:ext cx="6938128" cy="1219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7984B-3AA0-5E92-B367-4CB3565F9D53}"/>
              </a:ext>
            </a:extLst>
          </p:cNvPr>
          <p:cNvSpPr/>
          <p:nvPr/>
        </p:nvSpPr>
        <p:spPr>
          <a:xfrm>
            <a:off x="252478" y="4953451"/>
            <a:ext cx="116870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5m separation which is about maximum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For my garden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F15A26-3BA4-7617-3889-24016C441FE3}"/>
              </a:ext>
            </a:extLst>
          </p:cNvPr>
          <p:cNvSpPr/>
          <p:nvPr/>
        </p:nvSpPr>
        <p:spPr>
          <a:xfrm>
            <a:off x="4894128" y="-107989"/>
            <a:ext cx="7297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Lichfield Interferometer Radio Array (LIRA)</a:t>
            </a:r>
          </a:p>
          <a:p>
            <a:pPr algn="ctr"/>
            <a:endParaRPr lang="en-US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97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281758" y="356111"/>
            <a:ext cx="8175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Software for interferometry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4B506-BB5A-66B4-C800-7E2790081D0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ezRA Suite</a:t>
            </a:r>
          </a:p>
          <a:p>
            <a:r>
              <a:rPr lang="en-US"/>
              <a:t>Radio Sky Pip</a:t>
            </a:r>
            <a:r>
              <a:rPr lang="en-GB"/>
              <a:t>e</a:t>
            </a:r>
          </a:p>
          <a:p>
            <a:r>
              <a:rPr lang="en-GB"/>
              <a:t>SDR Sharp with IFAverage Plug in for data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18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1FF1CE-8845-0AB5-B288-A44F3DD30CFB}"/>
              </a:ext>
            </a:extLst>
          </p:cNvPr>
          <p:cNvSpPr/>
          <p:nvPr/>
        </p:nvSpPr>
        <p:spPr>
          <a:xfrm>
            <a:off x="90825" y="398931"/>
            <a:ext cx="1165213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For folks starting to explore radio astronomy,</a:t>
            </a:r>
            <a:b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      ezRA - Easy Radio Astronomy</a:t>
            </a:r>
            <a:b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      Free 1420 MHz Galactic hydrogen data collection and analysis</a:t>
            </a:r>
            <a:b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      </a:t>
            </a:r>
            <a:r>
              <a:rPr lang="en-GB" sz="5400" b="1" u="sng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https://github.com/tedcline/ezRA</a:t>
            </a:r>
            <a:b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5400" b="1" kern="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      Windows and Linux</a:t>
            </a:r>
            <a:endParaRPr lang="en-GB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48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592674" y="2967335"/>
            <a:ext cx="7006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Additive interferometry</a:t>
            </a:r>
          </a:p>
        </p:txBody>
      </p:sp>
    </p:spTree>
    <p:extLst>
      <p:ext uri="{BB962C8B-B14F-4D97-AF65-F5344CB8AC3E}">
        <p14:creationId xmlns:p14="http://schemas.microsoft.com/office/powerpoint/2010/main" val="145750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B60E6-3E39-1291-B19E-9F601256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6" y="125151"/>
            <a:ext cx="12014198" cy="59834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064430-9C67-D000-0BBE-3CDB6AB6513B}"/>
              </a:ext>
            </a:extLst>
          </p:cNvPr>
          <p:cNvSpPr/>
          <p:nvPr/>
        </p:nvSpPr>
        <p:spPr>
          <a:xfrm>
            <a:off x="8250509" y="6238436"/>
            <a:ext cx="3157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</a:t>
            </a:r>
            <a:r>
              <a:rPr lang="en-U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Ted Cline</a:t>
            </a:r>
          </a:p>
        </p:txBody>
      </p:sp>
    </p:spTree>
    <p:extLst>
      <p:ext uri="{BB962C8B-B14F-4D97-AF65-F5344CB8AC3E}">
        <p14:creationId xmlns:p14="http://schemas.microsoft.com/office/powerpoint/2010/main" val="2214860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7136B-E8FB-BE51-13F2-D8C44479D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13" y="75415"/>
            <a:ext cx="90846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28DE67-625D-D6B0-7D2B-45CCBB81B273}"/>
              </a:ext>
            </a:extLst>
          </p:cNvPr>
          <p:cNvSpPr/>
          <p:nvPr/>
        </p:nvSpPr>
        <p:spPr>
          <a:xfrm>
            <a:off x="8250509" y="6238436"/>
            <a:ext cx="3157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</a:t>
            </a:r>
            <a:r>
              <a:rPr lang="en-U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Ted Cline</a:t>
            </a:r>
          </a:p>
        </p:txBody>
      </p:sp>
    </p:spTree>
    <p:extLst>
      <p:ext uri="{BB962C8B-B14F-4D97-AF65-F5344CB8AC3E}">
        <p14:creationId xmlns:p14="http://schemas.microsoft.com/office/powerpoint/2010/main" val="137480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1611F-E34D-B39E-214C-6D0E98586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0" y="78557"/>
            <a:ext cx="6037672" cy="6799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1785E5-EFF9-D5F8-DB81-0ACC30F8904C}"/>
              </a:ext>
            </a:extLst>
          </p:cNvPr>
          <p:cNvSpPr/>
          <p:nvPr/>
        </p:nvSpPr>
        <p:spPr>
          <a:xfrm>
            <a:off x="8250509" y="6238436"/>
            <a:ext cx="31570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</a:t>
            </a:r>
            <a:r>
              <a:rPr lang="en-US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Ted Cline</a:t>
            </a:r>
          </a:p>
        </p:txBody>
      </p:sp>
    </p:spTree>
    <p:extLst>
      <p:ext uri="{BB962C8B-B14F-4D97-AF65-F5344CB8AC3E}">
        <p14:creationId xmlns:p14="http://schemas.microsoft.com/office/powerpoint/2010/main" val="1037670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DFB54-D7A6-9B74-4FDC-4B3E68B9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/>
          <a:stretch/>
        </p:blipFill>
        <p:spPr>
          <a:xfrm>
            <a:off x="103695" y="150829"/>
            <a:ext cx="9535438" cy="6556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E0C036-D134-961A-4717-389A243990E6}"/>
              </a:ext>
            </a:extLst>
          </p:cNvPr>
          <p:cNvSpPr/>
          <p:nvPr/>
        </p:nvSpPr>
        <p:spPr>
          <a:xfrm>
            <a:off x="9137715" y="1690062"/>
            <a:ext cx="295059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Schematic Ted Cline’s Additive Inter- </a:t>
            </a:r>
            <a:r>
              <a:rPr lang="en-US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ferometer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281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1497090" y="2357735"/>
            <a:ext cx="866946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Examples of additive interferometry from Ted Cline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Analyse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it with ezRA!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952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156DD4-D4EF-374B-5418-E207F5FA79F4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96DEBD-65EC-ACF8-08D9-89DDA5E915BC}"/>
              </a:ext>
            </a:extLst>
          </p:cNvPr>
          <p:cNvSpPr/>
          <p:nvPr/>
        </p:nvSpPr>
        <p:spPr>
          <a:xfrm>
            <a:off x="396875" y="219454"/>
            <a:ext cx="11398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Results from Ted Cline’s Additive Interferometer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78CFF-E614-5B18-8EBC-068E7FAEC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65" y="1086607"/>
            <a:ext cx="6163069" cy="4684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1D0F4B-7405-CFD8-7260-11AD0F287351}"/>
              </a:ext>
            </a:extLst>
          </p:cNvPr>
          <p:cNvSpPr/>
          <p:nvPr/>
        </p:nvSpPr>
        <p:spPr>
          <a:xfrm>
            <a:off x="315202" y="2690335"/>
            <a:ext cx="490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Drift scan of Sun</a:t>
            </a:r>
          </a:p>
        </p:txBody>
      </p:sp>
    </p:spTree>
    <p:extLst>
      <p:ext uri="{BB962C8B-B14F-4D97-AF65-F5344CB8AC3E}">
        <p14:creationId xmlns:p14="http://schemas.microsoft.com/office/powerpoint/2010/main" val="1578928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EE561-0170-D9E5-D3E6-3CEE3664E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7" y="0"/>
            <a:ext cx="80532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F0EDB3-DCDA-06ED-F230-B7009A7A78ED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F8E821-83EB-A63C-99C6-8091AD8600A2}"/>
              </a:ext>
            </a:extLst>
          </p:cNvPr>
          <p:cNvSpPr/>
          <p:nvPr/>
        </p:nvSpPr>
        <p:spPr>
          <a:xfrm>
            <a:off x="315202" y="2690335"/>
            <a:ext cx="490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Drift scan of Sun</a:t>
            </a:r>
          </a:p>
        </p:txBody>
      </p:sp>
    </p:spTree>
    <p:extLst>
      <p:ext uri="{BB962C8B-B14F-4D97-AF65-F5344CB8AC3E}">
        <p14:creationId xmlns:p14="http://schemas.microsoft.com/office/powerpoint/2010/main" val="250319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876244" y="516366"/>
            <a:ext cx="6929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interferometry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9A191-6A0B-B87F-A38C-81BCA1B985A5}"/>
              </a:ext>
            </a:extLst>
          </p:cNvPr>
          <p:cNvSpPr txBox="1"/>
          <p:nvPr/>
        </p:nvSpPr>
        <p:spPr>
          <a:xfrm>
            <a:off x="1462732" y="2656380"/>
            <a:ext cx="9756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An astronomical interferometer consists of two or more separate telescopes that combine their signals, offering a resolution equivalent to that of a telescope of diameter equal to the largest separation between its individual elements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65557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592DF-F6EF-9907-68F9-8FE18C951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7" y="0"/>
            <a:ext cx="80532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CB8C0C-1147-4B59-326A-1E8FC64B6514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D43BF-70C0-7214-9CAB-6D439637A25A}"/>
              </a:ext>
            </a:extLst>
          </p:cNvPr>
          <p:cNvSpPr/>
          <p:nvPr/>
        </p:nvSpPr>
        <p:spPr>
          <a:xfrm>
            <a:off x="315202" y="2690335"/>
            <a:ext cx="490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Drift scan of Sun</a:t>
            </a:r>
          </a:p>
        </p:txBody>
      </p:sp>
    </p:spTree>
    <p:extLst>
      <p:ext uri="{BB962C8B-B14F-4D97-AF65-F5344CB8AC3E}">
        <p14:creationId xmlns:p14="http://schemas.microsoft.com/office/powerpoint/2010/main" val="4190399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44382-1F2E-3D05-F895-72A2633EA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7" y="0"/>
            <a:ext cx="80532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12E1C2-7A15-0790-3802-EB80E3F2D1DF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57F53-314E-FE48-26F9-6FC9C29B0F0B}"/>
              </a:ext>
            </a:extLst>
          </p:cNvPr>
          <p:cNvSpPr/>
          <p:nvPr/>
        </p:nvSpPr>
        <p:spPr>
          <a:xfrm>
            <a:off x="315202" y="2690335"/>
            <a:ext cx="490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Drift scan of Sun</a:t>
            </a:r>
          </a:p>
        </p:txBody>
      </p:sp>
    </p:spTree>
    <p:extLst>
      <p:ext uri="{BB962C8B-B14F-4D97-AF65-F5344CB8AC3E}">
        <p14:creationId xmlns:p14="http://schemas.microsoft.com/office/powerpoint/2010/main" val="2702082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B65A5-AEFD-5C62-7FEC-47E5ED74D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2" y="0"/>
            <a:ext cx="812143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F7B59F-069A-241A-2071-3B5B806E3CA5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92B7A-82B3-8B8D-D916-0A6B425E9683}"/>
              </a:ext>
            </a:extLst>
          </p:cNvPr>
          <p:cNvSpPr/>
          <p:nvPr/>
        </p:nvSpPr>
        <p:spPr>
          <a:xfrm>
            <a:off x="315202" y="2690335"/>
            <a:ext cx="490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Drift scan of Sun</a:t>
            </a:r>
          </a:p>
        </p:txBody>
      </p:sp>
    </p:spTree>
    <p:extLst>
      <p:ext uri="{BB962C8B-B14F-4D97-AF65-F5344CB8AC3E}">
        <p14:creationId xmlns:p14="http://schemas.microsoft.com/office/powerpoint/2010/main" val="1288310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D95D4-89F1-588D-5324-459EA3400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66" y="0"/>
            <a:ext cx="937366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10D0B-F163-CABA-3377-C38AA485E20D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09A82-36FB-32E1-0B6D-082303D98D0D}"/>
              </a:ext>
            </a:extLst>
          </p:cNvPr>
          <p:cNvSpPr/>
          <p:nvPr/>
        </p:nvSpPr>
        <p:spPr>
          <a:xfrm>
            <a:off x="315202" y="2690335"/>
            <a:ext cx="4906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Drift scan of Sun</a:t>
            </a:r>
          </a:p>
        </p:txBody>
      </p:sp>
    </p:spTree>
    <p:extLst>
      <p:ext uri="{BB962C8B-B14F-4D97-AF65-F5344CB8AC3E}">
        <p14:creationId xmlns:p14="http://schemas.microsoft.com/office/powerpoint/2010/main" val="2602291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1424778" y="2637397"/>
            <a:ext cx="93424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Multiplying interferometry using AD8302</a:t>
            </a:r>
          </a:p>
        </p:txBody>
      </p:sp>
    </p:spTree>
    <p:extLst>
      <p:ext uri="{BB962C8B-B14F-4D97-AF65-F5344CB8AC3E}">
        <p14:creationId xmlns:p14="http://schemas.microsoft.com/office/powerpoint/2010/main" val="1093869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36B72-6A20-9997-419D-8653F5034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1D4A3-1FD7-D87B-9E6B-21D91CE1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37" y="0"/>
            <a:ext cx="45005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639C6-26EC-E30D-623F-049609F92D28}"/>
              </a:ext>
            </a:extLst>
          </p:cNvPr>
          <p:cNvSpPr/>
          <p:nvPr/>
        </p:nvSpPr>
        <p:spPr>
          <a:xfrm>
            <a:off x="138357" y="174974"/>
            <a:ext cx="853369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AD8302 Amplitude Phase RF Detector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</a:t>
            </a:r>
          </a:p>
          <a:p>
            <a:pPr algn="ctr"/>
            <a:endParaRPr lang="en-US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….and a 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</a:t>
            </a:r>
            <a:r>
              <a:rPr lang="en-US" sz="5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Labjack</a:t>
            </a:r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U3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2ACF8-7351-AC74-99AD-D946B2AF40AF}"/>
              </a:ext>
            </a:extLst>
          </p:cNvPr>
          <p:cNvSpPr/>
          <p:nvPr/>
        </p:nvSpPr>
        <p:spPr>
          <a:xfrm>
            <a:off x="3672967" y="6004279"/>
            <a:ext cx="54890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Detecting the hydrogen line</a:t>
            </a:r>
            <a:endParaRPr lang="en-US" sz="36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428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9381FE-2934-CF5E-304A-37EF0D5BF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37" y="0"/>
            <a:ext cx="88073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37FBF7-4F9C-6AFC-728B-84B764D74304}"/>
              </a:ext>
            </a:extLst>
          </p:cNvPr>
          <p:cNvSpPr/>
          <p:nvPr/>
        </p:nvSpPr>
        <p:spPr>
          <a:xfrm>
            <a:off x="285833" y="797510"/>
            <a:ext cx="281132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Jan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Lustrup’s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Schematic AD8302-based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interfer-ometer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229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0" descr="gain and zero adj.png">
            <a:extLst>
              <a:ext uri="{FF2B5EF4-FFF2-40B4-BE49-F238E27FC236}">
                <a16:creationId xmlns:a16="http://schemas.microsoft.com/office/drawing/2014/main" id="{5E9AAA4B-B9A0-C902-D797-71C91099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9659" r="18605" b="11051"/>
          <a:stretch/>
        </p:blipFill>
        <p:spPr bwMode="auto">
          <a:xfrm>
            <a:off x="2202426" y="1799945"/>
            <a:ext cx="7295638" cy="48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FAFB6C-9506-07EC-D675-25AA9F3F41F5}"/>
              </a:ext>
            </a:extLst>
          </p:cNvPr>
          <p:cNvSpPr/>
          <p:nvPr/>
        </p:nvSpPr>
        <p:spPr>
          <a:xfrm>
            <a:off x="430379" y="0"/>
            <a:ext cx="101491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Amplification circuit for output of AD8302 Jan Lustrup</a:t>
            </a:r>
          </a:p>
        </p:txBody>
      </p:sp>
    </p:spTree>
    <p:extLst>
      <p:ext uri="{BB962C8B-B14F-4D97-AF65-F5344CB8AC3E}">
        <p14:creationId xmlns:p14="http://schemas.microsoft.com/office/powerpoint/2010/main" val="1759579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5E6079-17D8-5078-6BF8-09DD0C0F0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" y="1923068"/>
            <a:ext cx="11934728" cy="47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43DAE1-2E5D-4A04-42E7-3B3E1E96100C}"/>
              </a:ext>
            </a:extLst>
          </p:cNvPr>
          <p:cNvSpPr/>
          <p:nvPr/>
        </p:nvSpPr>
        <p:spPr>
          <a:xfrm>
            <a:off x="187371" y="356111"/>
            <a:ext cx="117642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Schematic LRO AD8302-Based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2114172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223218" y="2967335"/>
            <a:ext cx="7745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Layout of AD8302 receiver</a:t>
            </a:r>
          </a:p>
        </p:txBody>
      </p:sp>
    </p:spTree>
    <p:extLst>
      <p:ext uri="{BB962C8B-B14F-4D97-AF65-F5344CB8AC3E}">
        <p14:creationId xmlns:p14="http://schemas.microsoft.com/office/powerpoint/2010/main" val="81005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1131216" y="525793"/>
            <a:ext cx="97755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Famous radio interferometers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D4193-F106-29D1-5EF6-405C37DBD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large baseline array. </a:t>
            </a:r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T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 observing stations located across the United States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Each station consists of a 25-meter radio antenna dish.</a:t>
            </a:r>
          </a:p>
          <a:p>
            <a:r>
              <a:rPr lang="en-US" dirty="0">
                <a:solidFill>
                  <a:srgbClr val="111111"/>
                </a:solidFill>
                <a:latin typeface="Roboto" panose="02000000000000000000" pitchFamily="2" charset="0"/>
              </a:rPr>
              <a:t>E-Merlin. </a:t>
            </a:r>
            <a:r>
              <a:rPr lang="en-US" dirty="0">
                <a:solidFill>
                  <a:srgbClr val="5B5B5B"/>
                </a:solidFill>
                <a:latin typeface="Source Sans Pro" panose="020B0503030403020204" pitchFamily="34" charset="0"/>
              </a:rPr>
              <a:t>S</a:t>
            </a:r>
            <a:r>
              <a:rPr lang="en-US" b="0" i="0" dirty="0">
                <a:solidFill>
                  <a:srgbClr val="5B5B5B"/>
                </a:solidFill>
                <a:effectLst/>
                <a:latin typeface="Source Sans Pro" panose="020B0503030403020204" pitchFamily="34" charset="0"/>
              </a:rPr>
              <a:t>even radio telescopes spanning 217 km across Great Britain connected by a superfast optical </a:t>
            </a:r>
            <a:r>
              <a:rPr lang="en-US" b="0" i="0" dirty="0" err="1">
                <a:solidFill>
                  <a:srgbClr val="5B5B5B"/>
                </a:solidFill>
                <a:effectLst/>
                <a:latin typeface="Source Sans Pro" panose="020B0503030403020204" pitchFamily="34" charset="0"/>
              </a:rPr>
              <a:t>fibre</a:t>
            </a:r>
            <a:r>
              <a:rPr lang="en-US" b="0" i="0" dirty="0">
                <a:solidFill>
                  <a:srgbClr val="5B5B5B"/>
                </a:solidFill>
                <a:effectLst/>
                <a:latin typeface="Source Sans Pro" panose="020B0503030403020204" pitchFamily="34" charset="0"/>
              </a:rPr>
              <a:t> network to its headquarters at Jodrell Bank Observatory.</a:t>
            </a:r>
          </a:p>
          <a:p>
            <a:r>
              <a:rPr lang="en-US" dirty="0">
                <a:solidFill>
                  <a:srgbClr val="5B5B5B"/>
                </a:solidFill>
                <a:latin typeface="Source Sans Pro" panose="020B0503030403020204" pitchFamily="34" charset="0"/>
              </a:rPr>
              <a:t>Square Kilometer Array. Australia and South Africa.</a:t>
            </a:r>
          </a:p>
          <a:p>
            <a:r>
              <a:rPr lang="en-US" dirty="0">
                <a:solidFill>
                  <a:srgbClr val="5B5B5B"/>
                </a:solidFill>
                <a:latin typeface="Source Sans Pro" panose="020B0503030403020204" pitchFamily="34" charset="0"/>
              </a:rPr>
              <a:t>Event Horizon Telescope. Across the world – imaging black holes M87 and Milky Way.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422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3049725" y="2967335"/>
            <a:ext cx="6092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Separation of aerials</a:t>
            </a:r>
          </a:p>
        </p:txBody>
      </p:sp>
    </p:spTree>
    <p:extLst>
      <p:ext uri="{BB962C8B-B14F-4D97-AF65-F5344CB8AC3E}">
        <p14:creationId xmlns:p14="http://schemas.microsoft.com/office/powerpoint/2010/main" val="101920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3278538" y="2967335"/>
            <a:ext cx="5634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Need for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SAWBirds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9697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1676162" y="2136338"/>
            <a:ext cx="86968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Example multiplying interferometry data display with RSPII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Sun/brightest objects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0273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1A856-3FA3-9571-ADD6-01871D6FC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935912-2BB1-227A-E1D9-994E3BE208F0}"/>
              </a:ext>
            </a:extLst>
          </p:cNvPr>
          <p:cNvSpPr/>
          <p:nvPr/>
        </p:nvSpPr>
        <p:spPr>
          <a:xfrm>
            <a:off x="4292955" y="4739574"/>
            <a:ext cx="3794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Cassiopeia 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1254B-4952-C56C-77EA-70DF8111717D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508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EF1CC-6D06-26FB-6AB5-D72E5E82B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3959C3-DFA0-5209-9BAD-79A241ED2A14}"/>
              </a:ext>
            </a:extLst>
          </p:cNvPr>
          <p:cNvSpPr/>
          <p:nvPr/>
        </p:nvSpPr>
        <p:spPr>
          <a:xfrm>
            <a:off x="3243392" y="2967335"/>
            <a:ext cx="5705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3c348 hercules.png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978D16-804A-04D3-9292-D146D609C77B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586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016FB-059D-70B6-068A-787E1278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2BE0FB-5489-A0A3-15CD-C56ABAE0A1EE}"/>
              </a:ext>
            </a:extLst>
          </p:cNvPr>
          <p:cNvSpPr/>
          <p:nvPr/>
        </p:nvSpPr>
        <p:spPr>
          <a:xfrm>
            <a:off x="4528103" y="2967335"/>
            <a:ext cx="3135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3c392.png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152449-F569-7BA8-3C19-546EF4EC82C9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081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68480-A435-C894-426D-F65A3EFB4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3DA729-AFE8-4DF1-595A-5B7E0CBEE5E3}"/>
              </a:ext>
            </a:extLst>
          </p:cNvPr>
          <p:cNvSpPr/>
          <p:nvPr/>
        </p:nvSpPr>
        <p:spPr>
          <a:xfrm>
            <a:off x="4696579" y="2967335"/>
            <a:ext cx="2798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Cygnus 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7B5B2-A1BE-70D1-B01E-5515192B89E0}"/>
              </a:ext>
            </a:extLst>
          </p:cNvPr>
          <p:cNvSpPr/>
          <p:nvPr/>
        </p:nvSpPr>
        <p:spPr>
          <a:xfrm>
            <a:off x="8060522" y="6238436"/>
            <a:ext cx="3536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Photo/Diagram by Jan Lustrup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184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A2847-734E-066C-AC3C-0B65D4BAB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4" t="17491" r="33387" b="6380"/>
          <a:stretch/>
        </p:blipFill>
        <p:spPr>
          <a:xfrm>
            <a:off x="6577781" y="81645"/>
            <a:ext cx="5525729" cy="6776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9A4C8A-C6F2-B85D-3342-752EF3DAA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96" t="15197" r="34758" b="5663"/>
          <a:stretch/>
        </p:blipFill>
        <p:spPr>
          <a:xfrm>
            <a:off x="285135" y="157314"/>
            <a:ext cx="5007185" cy="62533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415362-FFD3-A4DD-A6F7-A03F4D03B94C}"/>
              </a:ext>
            </a:extLst>
          </p:cNvPr>
          <p:cNvSpPr/>
          <p:nvPr/>
        </p:nvSpPr>
        <p:spPr>
          <a:xfrm>
            <a:off x="2204889" y="1907479"/>
            <a:ext cx="746032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Examples of Mike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Otte’s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data from his AD8302-based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646674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237BEF-8646-3477-D8E1-6DF84EEA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5" t="15945" r="20284" b="14777"/>
          <a:stretch/>
        </p:blipFill>
        <p:spPr>
          <a:xfrm>
            <a:off x="942680" y="301658"/>
            <a:ext cx="9776379" cy="6174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533F96-AF51-A6FF-9556-DB267368E208}"/>
              </a:ext>
            </a:extLst>
          </p:cNvPr>
          <p:cNvSpPr/>
          <p:nvPr/>
        </p:nvSpPr>
        <p:spPr>
          <a:xfrm>
            <a:off x="6665836" y="3059894"/>
            <a:ext cx="55537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Mike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Otte’s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schematic annotated with LRO differences</a:t>
            </a:r>
          </a:p>
        </p:txBody>
      </p:sp>
    </p:spTree>
    <p:extLst>
      <p:ext uri="{BB962C8B-B14F-4D97-AF65-F5344CB8AC3E}">
        <p14:creationId xmlns:p14="http://schemas.microsoft.com/office/powerpoint/2010/main" val="3317171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FA5D1-7F8A-ED60-541C-76B6FC5E6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6082" r="32731" b="6254"/>
          <a:stretch/>
        </p:blipFill>
        <p:spPr>
          <a:xfrm>
            <a:off x="6796726" y="339854"/>
            <a:ext cx="5307291" cy="62212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321CCF-7451-885E-C572-F1A7DAF7BE8C}"/>
              </a:ext>
            </a:extLst>
          </p:cNvPr>
          <p:cNvSpPr/>
          <p:nvPr/>
        </p:nvSpPr>
        <p:spPr>
          <a:xfrm>
            <a:off x="1880066" y="2788226"/>
            <a:ext cx="3058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Mike Otte</a:t>
            </a:r>
          </a:p>
        </p:txBody>
      </p:sp>
    </p:spTree>
    <p:extLst>
      <p:ext uri="{BB962C8B-B14F-4D97-AF65-F5344CB8AC3E}">
        <p14:creationId xmlns:p14="http://schemas.microsoft.com/office/powerpoint/2010/main" val="279591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033228" y="2967335"/>
            <a:ext cx="8125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Principles of interferometry</a:t>
            </a:r>
          </a:p>
        </p:txBody>
      </p:sp>
    </p:spTree>
    <p:extLst>
      <p:ext uri="{BB962C8B-B14F-4D97-AF65-F5344CB8AC3E}">
        <p14:creationId xmlns:p14="http://schemas.microsoft.com/office/powerpoint/2010/main" val="2124096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BFFCF-28C2-95FC-1ECF-AB43BA3A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7" t="19381" r="13248" b="14364"/>
          <a:stretch/>
        </p:blipFill>
        <p:spPr>
          <a:xfrm>
            <a:off x="5825765" y="1527141"/>
            <a:ext cx="5957740" cy="45437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954282-4C36-F5FC-87B4-ACD70F358756}"/>
              </a:ext>
            </a:extLst>
          </p:cNvPr>
          <p:cNvSpPr/>
          <p:nvPr/>
        </p:nvSpPr>
        <p:spPr>
          <a:xfrm>
            <a:off x="201351" y="1977521"/>
            <a:ext cx="531333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Mike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Otte’s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1420MHz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528473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AD357-9C76-28C7-2E6A-DE325B8B0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8" t="43299" r="19510" b="19999"/>
          <a:stretch/>
        </p:blipFill>
        <p:spPr>
          <a:xfrm>
            <a:off x="2881459" y="3770721"/>
            <a:ext cx="6429081" cy="25169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694861-F2CC-EFEB-6F1B-F84B18AE2B96}"/>
              </a:ext>
            </a:extLst>
          </p:cNvPr>
          <p:cNvSpPr/>
          <p:nvPr/>
        </p:nvSpPr>
        <p:spPr>
          <a:xfrm>
            <a:off x="1831045" y="846304"/>
            <a:ext cx="75957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Calculations for Mike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Otte’s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25109220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3A44B4-A730-8C60-A1FA-187C72CE7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32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DC2786-2C5A-0DF8-959E-9DDA5D7679E4}"/>
              </a:ext>
            </a:extLst>
          </p:cNvPr>
          <p:cNvSpPr/>
          <p:nvPr/>
        </p:nvSpPr>
        <p:spPr>
          <a:xfrm>
            <a:off x="3063690" y="5069512"/>
            <a:ext cx="34733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Mike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Otte’s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Station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0B3C9-49DF-7E53-4EFD-4A24BAC4E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>
          <a:xfrm>
            <a:off x="0" y="3091993"/>
            <a:ext cx="3090620" cy="3766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FA69A-7233-6D9B-BB1C-D498C99CE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1"/>
          <a:stretch/>
        </p:blipFill>
        <p:spPr>
          <a:xfrm>
            <a:off x="6573954" y="4481575"/>
            <a:ext cx="2796289" cy="2376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B612-83FA-F235-4A32-90E44F60F5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56"/>
          <a:stretch/>
        </p:blipFill>
        <p:spPr>
          <a:xfrm>
            <a:off x="9370243" y="4466450"/>
            <a:ext cx="2796289" cy="2391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D0F6A8-C567-89D4-4038-3353AA6E4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4336" cy="34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91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2853328" y="2967335"/>
            <a:ext cx="6485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Interferometry at LRO</a:t>
            </a:r>
          </a:p>
        </p:txBody>
      </p:sp>
    </p:spTree>
    <p:extLst>
      <p:ext uri="{BB962C8B-B14F-4D97-AF65-F5344CB8AC3E}">
        <p14:creationId xmlns:p14="http://schemas.microsoft.com/office/powerpoint/2010/main" val="2645266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F987B-403A-E242-0FF5-8467953E0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3" t="3849" r="8453" b="9278"/>
          <a:stretch/>
        </p:blipFill>
        <p:spPr>
          <a:xfrm>
            <a:off x="933253" y="763571"/>
            <a:ext cx="10152668" cy="5957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CADE1-DCE4-6A61-4571-74D67A4FB4E9}"/>
              </a:ext>
            </a:extLst>
          </p:cNvPr>
          <p:cNvSpPr/>
          <p:nvPr/>
        </p:nvSpPr>
        <p:spPr>
          <a:xfrm>
            <a:off x="1389026" y="136688"/>
            <a:ext cx="9241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Not getting correct trace at LRO</a:t>
            </a:r>
          </a:p>
        </p:txBody>
      </p:sp>
    </p:spTree>
    <p:extLst>
      <p:ext uri="{BB962C8B-B14F-4D97-AF65-F5344CB8AC3E}">
        <p14:creationId xmlns:p14="http://schemas.microsoft.com/office/powerpoint/2010/main" val="3320200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D1A19-6BC6-05BF-9555-BAD6CDBE5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05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5210E-2019-20EB-2CF9-68812334B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07115-ED84-6DEE-8CB0-4FDA6A90256A}"/>
              </a:ext>
            </a:extLst>
          </p:cNvPr>
          <p:cNvSpPr/>
          <p:nvPr/>
        </p:nvSpPr>
        <p:spPr>
          <a:xfrm>
            <a:off x="3790974" y="308976"/>
            <a:ext cx="44592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LRO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Interferometer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7BB55-4C47-4462-AA40-C43D51216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24" y="2639505"/>
            <a:ext cx="3163871" cy="42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21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69EA4-ACF8-1812-36E5-466D9D887200}"/>
              </a:ext>
            </a:extLst>
          </p:cNvPr>
          <p:cNvSpPr/>
          <p:nvPr/>
        </p:nvSpPr>
        <p:spPr>
          <a:xfrm>
            <a:off x="4260440" y="2967335"/>
            <a:ext cx="3671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3900436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3EF526-1A7F-39D3-1A9A-085CFEF80D62}"/>
              </a:ext>
            </a:extLst>
          </p:cNvPr>
          <p:cNvSpPr/>
          <p:nvPr/>
        </p:nvSpPr>
        <p:spPr>
          <a:xfrm>
            <a:off x="2545509" y="1483586"/>
            <a:ext cx="690374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Contact Details: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 Andrew Thornett</a:t>
            </a:r>
          </a:p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M6THO</a:t>
            </a:r>
          </a:p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andrew@thornett.net</a:t>
            </a:r>
            <a:endParaRPr lang="en-US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www.astronomy.me.uk</a:t>
            </a:r>
          </a:p>
        </p:txBody>
      </p:sp>
    </p:spTree>
    <p:extLst>
      <p:ext uri="{BB962C8B-B14F-4D97-AF65-F5344CB8AC3E}">
        <p14:creationId xmlns:p14="http://schemas.microsoft.com/office/powerpoint/2010/main" val="422915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DAE8E6-5A47-754B-AAE2-91FEC9246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39" t="17732" r="33505" b="38419"/>
          <a:stretch/>
        </p:blipFill>
        <p:spPr>
          <a:xfrm>
            <a:off x="1282044" y="121179"/>
            <a:ext cx="9389097" cy="5884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26C4D0-8D94-0239-01DE-1EF911FA5B83}"/>
              </a:ext>
            </a:extLst>
          </p:cNvPr>
          <p:cNvSpPr/>
          <p:nvPr/>
        </p:nvSpPr>
        <p:spPr>
          <a:xfrm>
            <a:off x="1866507" y="5250730"/>
            <a:ext cx="3431357" cy="414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F4DC09-9C11-10CC-79CB-EE3713802B62}"/>
              </a:ext>
            </a:extLst>
          </p:cNvPr>
          <p:cNvSpPr/>
          <p:nvPr/>
        </p:nvSpPr>
        <p:spPr>
          <a:xfrm>
            <a:off x="6674177" y="5665509"/>
            <a:ext cx="1875934" cy="650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29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83D4F-412D-9A91-5F7F-BD23217E3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13" t="26667" r="31959" b="21787"/>
          <a:stretch/>
        </p:blipFill>
        <p:spPr>
          <a:xfrm>
            <a:off x="2611225" y="254522"/>
            <a:ext cx="7550870" cy="56973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B1AC58-D1D4-815B-CE7D-36674DD03975}"/>
              </a:ext>
            </a:extLst>
          </p:cNvPr>
          <p:cNvSpPr/>
          <p:nvPr/>
        </p:nvSpPr>
        <p:spPr>
          <a:xfrm>
            <a:off x="2441542" y="5222449"/>
            <a:ext cx="2941163" cy="424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33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E4005-08AC-7A23-6DE5-4F87FBB38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9" t="44536" r="32268" b="11890"/>
          <a:stretch/>
        </p:blipFill>
        <p:spPr>
          <a:xfrm>
            <a:off x="1178350" y="292231"/>
            <a:ext cx="9587060" cy="60903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603F2E-1AF0-024E-4358-EAE4041C81EF}"/>
              </a:ext>
            </a:extLst>
          </p:cNvPr>
          <p:cNvSpPr/>
          <p:nvPr/>
        </p:nvSpPr>
        <p:spPr>
          <a:xfrm>
            <a:off x="1366887" y="5505254"/>
            <a:ext cx="3582185" cy="471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2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4E31F-41C8-F75A-0897-6FF8EDAA7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8" t="33104" r="31572" b="10240"/>
          <a:stretch/>
        </p:blipFill>
        <p:spPr>
          <a:xfrm>
            <a:off x="146116" y="1183064"/>
            <a:ext cx="6853287" cy="54848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1B13DE-3970-4C51-86F7-E42BEFA526F7}"/>
              </a:ext>
            </a:extLst>
          </p:cNvPr>
          <p:cNvSpPr/>
          <p:nvPr/>
        </p:nvSpPr>
        <p:spPr>
          <a:xfrm>
            <a:off x="4951427" y="6112529"/>
            <a:ext cx="2948233" cy="433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0F9666-4531-E240-0585-DF89221AF75D}"/>
              </a:ext>
            </a:extLst>
          </p:cNvPr>
          <p:cNvSpPr/>
          <p:nvPr/>
        </p:nvSpPr>
        <p:spPr>
          <a:xfrm>
            <a:off x="1913642" y="6424367"/>
            <a:ext cx="2045616" cy="433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23F24A-1434-C2AB-8AF7-E67C1FD1FBF7}"/>
              </a:ext>
            </a:extLst>
          </p:cNvPr>
          <p:cNvSpPr/>
          <p:nvPr/>
        </p:nvSpPr>
        <p:spPr>
          <a:xfrm>
            <a:off x="238030" y="6277498"/>
            <a:ext cx="1366886" cy="53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C49BD-2933-FA5D-97B8-E0BF77BA2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42749" r="33273" b="31959"/>
          <a:stretch/>
        </p:blipFill>
        <p:spPr>
          <a:xfrm>
            <a:off x="5851773" y="472190"/>
            <a:ext cx="6083875" cy="2356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23EF84-98AE-DFE7-E9B4-5DA4BA6C447C}"/>
              </a:ext>
            </a:extLst>
          </p:cNvPr>
          <p:cNvSpPr/>
          <p:nvPr/>
        </p:nvSpPr>
        <p:spPr>
          <a:xfrm>
            <a:off x="5948313" y="2007909"/>
            <a:ext cx="2309567" cy="320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C5C23-6309-A2A8-5D49-2EE3BB653B3A}"/>
              </a:ext>
            </a:extLst>
          </p:cNvPr>
          <p:cNvSpPr/>
          <p:nvPr/>
        </p:nvSpPr>
        <p:spPr>
          <a:xfrm>
            <a:off x="7103096" y="3301081"/>
            <a:ext cx="45105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Ryle and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Vonberg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Interferometer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CA5A2B-8706-C530-0E58-E14E18D8E468}"/>
              </a:ext>
            </a:extLst>
          </p:cNvPr>
          <p:cNvSpPr/>
          <p:nvPr/>
        </p:nvSpPr>
        <p:spPr>
          <a:xfrm>
            <a:off x="834272" y="2828891"/>
            <a:ext cx="5017501" cy="47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63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599</Words>
  <Application>Microsoft Office PowerPoint</Application>
  <PresentationFormat>Widescreen</PresentationFormat>
  <Paragraphs>104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Roboto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Easy Disc Yagi Aerial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 of presentation</dc:title>
  <dc:creator>Andrew Thornett</dc:creator>
  <cp:lastModifiedBy>Andrew Thornett</cp:lastModifiedBy>
  <cp:revision>22</cp:revision>
  <dcterms:created xsi:type="dcterms:W3CDTF">2024-01-12T22:49:28Z</dcterms:created>
  <dcterms:modified xsi:type="dcterms:W3CDTF">2024-01-27T22:41:30Z</dcterms:modified>
</cp:coreProperties>
</file>