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6" r:id="rId3"/>
    <p:sldId id="273" r:id="rId4"/>
    <p:sldId id="258" r:id="rId5"/>
    <p:sldId id="259" r:id="rId6"/>
    <p:sldId id="277" r:id="rId7"/>
    <p:sldId id="269" r:id="rId8"/>
    <p:sldId id="274" r:id="rId9"/>
    <p:sldId id="271" r:id="rId10"/>
    <p:sldId id="265" r:id="rId11"/>
    <p:sldId id="261" r:id="rId12"/>
    <p:sldId id="275" r:id="rId13"/>
    <p:sldId id="278" r:id="rId14"/>
    <p:sldId id="276"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4BD"/>
    <a:srgbClr val="DC521C"/>
    <a:srgbClr val="C94A88"/>
    <a:srgbClr val="FFFFFE"/>
    <a:srgbClr val="276AA6"/>
    <a:srgbClr val="CA4B21"/>
    <a:srgbClr val="FAFFB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959" autoAdjust="0"/>
  </p:normalViewPr>
  <p:slideViewPr>
    <p:cSldViewPr snapToGrid="0">
      <p:cViewPr>
        <p:scale>
          <a:sx n="95" d="100"/>
          <a:sy n="95" d="100"/>
        </p:scale>
        <p:origin x="-176" y="-8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3" d="100"/>
          <a:sy n="83" d="100"/>
        </p:scale>
        <p:origin x="-2760"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8-28T12:45:20.901"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8-28T12:45:20.901" idx="2">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66EDB-49DD-4674-940A-EF757DD2BEDD}" type="datetimeFigureOut">
              <a:rPr lang="en-GB" smtClean="0"/>
              <a:t>27/08/20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20955-F9F3-4088-AEED-065215AA45C5}" type="slidenum">
              <a:rPr lang="en-GB" smtClean="0"/>
              <a:t>‹#›</a:t>
            </a:fld>
            <a:endParaRPr lang="en-GB"/>
          </a:p>
        </p:txBody>
      </p:sp>
    </p:spTree>
    <p:extLst>
      <p:ext uri="{BB962C8B-B14F-4D97-AF65-F5344CB8AC3E}">
        <p14:creationId xmlns:p14="http://schemas.microsoft.com/office/powerpoint/2010/main" val="140996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We have all been through a big change and are still going through it.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Whilst we always have to adjust to some change, this was a big change because it was totally unexpected and unlike any we’ve experienced before – impacting home, school, social life.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Losses include missing out on things (end of year show, leaving celebrations, exams), the way things used to be or the loss of loved ones. PAUSE … </a:t>
            </a:r>
            <a:r>
              <a:rPr lang="en-US" dirty="0" smtClean="0">
                <a:solidFill>
                  <a:schemeClr val="bg1"/>
                </a:solidFill>
              </a:rPr>
              <a:t>It’s important that we name and remember these losses together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Some changes will have had a big effect on us and others little or no effect.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Whilst some of these will have been really hard, other changes may have been welcome and felt positive.</a:t>
            </a:r>
          </a:p>
          <a:p>
            <a:endParaRPr lang="en-GB" dirty="0" smtClean="0"/>
          </a:p>
          <a:p>
            <a:r>
              <a:rPr lang="en-GB" b="1" dirty="0" smtClean="0"/>
              <a:t>Next 2 slides are optional and give the opportunity to spend a few moments considering the impact of the change on emotions. They should be used as a pair</a:t>
            </a:r>
          </a:p>
          <a:p>
            <a:endParaRPr lang="en-US" dirty="0"/>
          </a:p>
        </p:txBody>
      </p:sp>
      <p:sp>
        <p:nvSpPr>
          <p:cNvPr id="4" name="Slide Number Placeholder 3"/>
          <p:cNvSpPr>
            <a:spLocks noGrp="1"/>
          </p:cNvSpPr>
          <p:nvPr>
            <p:ph type="sldNum" sz="quarter" idx="10"/>
          </p:nvPr>
        </p:nvSpPr>
        <p:spPr/>
        <p:txBody>
          <a:bodyPr/>
          <a:lstStyle/>
          <a:p>
            <a:fld id="{1D620955-F9F3-4088-AEED-065215AA45C5}" type="slidenum">
              <a:rPr lang="en-GB" smtClean="0"/>
              <a:t>4</a:t>
            </a:fld>
            <a:endParaRPr lang="en-GB"/>
          </a:p>
        </p:txBody>
      </p:sp>
    </p:spTree>
    <p:extLst>
      <p:ext uri="{BB962C8B-B14F-4D97-AF65-F5344CB8AC3E}">
        <p14:creationId xmlns:p14="http://schemas.microsoft.com/office/powerpoint/2010/main" val="227757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OPTIONAL slide a: to spent a bit more time acknowledging the impact of the change on our emotions</a:t>
            </a:r>
          </a:p>
          <a:p>
            <a:endParaRPr lang="en-GB" dirty="0" smtClean="0"/>
          </a:p>
          <a:p>
            <a:r>
              <a:rPr lang="en-GB" dirty="0" smtClean="0"/>
              <a:t>With so much change will have come a lot of different emotions. </a:t>
            </a:r>
          </a:p>
          <a:p>
            <a:r>
              <a:rPr lang="en-GB" dirty="0" smtClean="0"/>
              <a:t>Have a look at this slide and notice which feelings you’ve experienced since you were last in school.”</a:t>
            </a:r>
          </a:p>
          <a:p>
            <a:endParaRPr lang="en-US" dirty="0"/>
          </a:p>
        </p:txBody>
      </p:sp>
      <p:sp>
        <p:nvSpPr>
          <p:cNvPr id="4" name="Slide Number Placeholder 3"/>
          <p:cNvSpPr>
            <a:spLocks noGrp="1"/>
          </p:cNvSpPr>
          <p:nvPr>
            <p:ph type="sldNum" sz="quarter" idx="10"/>
          </p:nvPr>
        </p:nvSpPr>
        <p:spPr/>
        <p:txBody>
          <a:bodyPr/>
          <a:lstStyle/>
          <a:p>
            <a:fld id="{1D620955-F9F3-4088-AEED-065215AA45C5}" type="slidenum">
              <a:rPr lang="en-GB" smtClean="0"/>
              <a:t>5</a:t>
            </a:fld>
            <a:endParaRPr lang="en-GB"/>
          </a:p>
        </p:txBody>
      </p:sp>
    </p:spTree>
    <p:extLst>
      <p:ext uri="{BB962C8B-B14F-4D97-AF65-F5344CB8AC3E}">
        <p14:creationId xmlns:p14="http://schemas.microsoft.com/office/powerpoint/2010/main" val="77486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OPTIONAL slide b: to spent a bit more time acknowledging the impact of the change on our emotions</a:t>
            </a:r>
          </a:p>
          <a:p>
            <a:endParaRPr lang="en-GB" dirty="0" smtClean="0"/>
          </a:p>
          <a:p>
            <a:r>
              <a:rPr lang="en-GB" dirty="0" smtClean="0"/>
              <a:t>Here’s some more feelings - some the total opposite of those on the last slide. </a:t>
            </a:r>
          </a:p>
          <a:p>
            <a:r>
              <a:rPr lang="en-GB" dirty="0" smtClean="0"/>
              <a:t>Which of these have you experienced, even if just fleetingly?</a:t>
            </a:r>
          </a:p>
          <a:p>
            <a:r>
              <a:rPr lang="en-GB" dirty="0" smtClean="0"/>
              <a:t>PAUSE</a:t>
            </a:r>
          </a:p>
          <a:p>
            <a:r>
              <a:rPr lang="en-GB" dirty="0" smtClean="0"/>
              <a:t>HANDS UP who’s felt a mixture of feelings from both the last 2 slides </a:t>
            </a:r>
          </a:p>
          <a:p>
            <a:endParaRPr lang="en-US" dirty="0"/>
          </a:p>
        </p:txBody>
      </p:sp>
      <p:sp>
        <p:nvSpPr>
          <p:cNvPr id="4" name="Slide Number Placeholder 3"/>
          <p:cNvSpPr>
            <a:spLocks noGrp="1"/>
          </p:cNvSpPr>
          <p:nvPr>
            <p:ph type="sldNum" sz="quarter" idx="10"/>
          </p:nvPr>
        </p:nvSpPr>
        <p:spPr/>
        <p:txBody>
          <a:bodyPr/>
          <a:lstStyle/>
          <a:p>
            <a:fld id="{1D620955-F9F3-4088-AEED-065215AA45C5}" type="slidenum">
              <a:rPr lang="en-GB" smtClean="0"/>
              <a:t>6</a:t>
            </a:fld>
            <a:endParaRPr lang="en-GB"/>
          </a:p>
        </p:txBody>
      </p:sp>
    </p:spTree>
    <p:extLst>
      <p:ext uri="{BB962C8B-B14F-4D97-AF65-F5344CB8AC3E}">
        <p14:creationId xmlns:p14="http://schemas.microsoft.com/office/powerpoint/2010/main" val="46659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 have all had to adapt and try to cope with unprecedented change and the uncertainty of not knowing when things will return to life as we knew it.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It is absolutely normal to experience a whole range of emotions response to these experiences including some very difficult and uncomfortable emotions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It is normal to feel sad when we feel loss: be it of what we couldn’t do (end of year show, leaving celebrations, exams)</a:t>
            </a:r>
          </a:p>
          <a:p>
            <a:pPr marL="0" lvl="0" indent="0">
              <a:buFont typeface="Arial" panose="020B0604020202020204" pitchFamily="34" charset="0"/>
              <a:buNone/>
            </a:pPr>
            <a:r>
              <a:rPr lang="en-GB" sz="1200" kern="1200" dirty="0" smtClean="0">
                <a:solidFill>
                  <a:schemeClr val="tx1"/>
                </a:solidFill>
                <a:effectLst/>
                <a:latin typeface="+mn-lt"/>
                <a:ea typeface="+mn-ea"/>
                <a:cs typeface="+mn-cs"/>
              </a:rPr>
              <a:t>                                                                            the way things used to be  or </a:t>
            </a:r>
          </a:p>
          <a:p>
            <a:pPr marL="0" lvl="0" indent="0">
              <a:buFont typeface="Arial" panose="020B0604020202020204" pitchFamily="34" charset="0"/>
              <a:buNone/>
            </a:pPr>
            <a:r>
              <a:rPr lang="en-GB" sz="1200" kern="1200" dirty="0" smtClean="0">
                <a:solidFill>
                  <a:schemeClr val="tx1"/>
                </a:solidFill>
                <a:effectLst/>
                <a:latin typeface="+mn-lt"/>
                <a:ea typeface="+mn-ea"/>
                <a:cs typeface="+mn-cs"/>
              </a:rPr>
              <a:t>                                                                            the loss of loved ones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It is normal to feel anxiety or distress or anger when there is a real threat, when the is uncertainty or where there is </a:t>
            </a:r>
            <a:r>
              <a:rPr lang="en-GB" sz="1200" kern="1200" dirty="0" err="1" smtClean="0">
                <a:solidFill>
                  <a:schemeClr val="tx1"/>
                </a:solidFill>
                <a:effectLst/>
                <a:latin typeface="+mn-lt"/>
                <a:ea typeface="+mn-ea"/>
                <a:cs typeface="+mn-cs"/>
              </a:rPr>
              <a:t>ongoing</a:t>
            </a:r>
            <a:r>
              <a:rPr lang="en-GB" sz="1200" kern="1200" dirty="0" smtClean="0">
                <a:solidFill>
                  <a:schemeClr val="tx1"/>
                </a:solidFill>
                <a:effectLst/>
                <a:latin typeface="+mn-lt"/>
                <a:ea typeface="+mn-ea"/>
                <a:cs typeface="+mn-cs"/>
              </a:rPr>
              <a:t> significant change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It is normal to feel anger or distress when things feel unfair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Research has shown that people who can express their feelings cope better. Communicating your feelings to someone you trust (whether directly or by sharing something you’ve written) can really help and gives the opportunity for you to get support. Other helpful ways to express your feelings include drawing them,  creating music/song, writing in a journal/diary</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B9E3380-4E05-4169-9F6F-C6DAE8523C0E}" type="slidenum">
              <a:rPr lang="en-GB" smtClean="0"/>
              <a:t>7</a:t>
            </a:fld>
            <a:endParaRPr lang="en-GB"/>
          </a:p>
        </p:txBody>
      </p:sp>
    </p:spTree>
    <p:extLst>
      <p:ext uri="{BB962C8B-B14F-4D97-AF65-F5344CB8AC3E}">
        <p14:creationId xmlns:p14="http://schemas.microsoft.com/office/powerpoint/2010/main" val="131500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Rules and Routines: Physical and Psychological Safety</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Give information about what your school is doing to keep everyone safe and healthy   e.g., reduced class sizes, adjusted timetable, lunchtimes, hand sanitizer, … </a:t>
            </a:r>
          </a:p>
          <a:p>
            <a:pPr marL="0" lvl="0" indent="0">
              <a:buFont typeface="Arial" panose="020B0604020202020204" pitchFamily="34" charset="0"/>
              <a:buNone/>
            </a:pP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Rules stated clearly and positively that are consistently applied will strengthen students’ sense of security.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smtClean="0">
                <a:solidFill>
                  <a:schemeClr val="tx1"/>
                </a:solidFill>
                <a:latin typeface="+mn-lt"/>
                <a:ea typeface="+mn-ea"/>
                <a:cs typeface="+mn-cs"/>
              </a:rPr>
              <a:t>         * Please note the SLT Briefing document provides guidelines which may support the development of your message construction and delivery</a:t>
            </a:r>
            <a:endParaRPr lang="en-GB" sz="1200" i="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Reaffirm the routines and structure of the day / week / and beyond (including plans for any initial settling in period focusing on wellbeing/ transition back). </a:t>
            </a:r>
            <a:r>
              <a:rPr lang="en-GB" sz="1200" i="1" kern="1200" dirty="0" smtClean="0">
                <a:solidFill>
                  <a:schemeClr val="tx1"/>
                </a:solidFill>
                <a:effectLst/>
                <a:latin typeface="+mn-lt"/>
                <a:ea typeface="+mn-ea"/>
                <a:cs typeface="+mn-cs"/>
              </a:rPr>
              <a:t>Predictability will help the students feel safe and in control</a:t>
            </a:r>
          </a:p>
          <a:p>
            <a:pPr marL="0" lvl="0" indent="0">
              <a:buFont typeface="Arial" panose="020B0604020202020204" pitchFamily="34" charset="0"/>
              <a:buNone/>
            </a:pPr>
            <a:endParaRPr lang="en-GB" sz="1200" i="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Clarify expectations and consider how to communicate increased flexibility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620955-F9F3-4088-AEED-065215AA45C5}" type="slidenum">
              <a:rPr lang="en-GB" smtClean="0"/>
              <a:t>8</a:t>
            </a:fld>
            <a:endParaRPr lang="en-GB"/>
          </a:p>
        </p:txBody>
      </p:sp>
    </p:spTree>
    <p:extLst>
      <p:ext uri="{BB962C8B-B14F-4D97-AF65-F5344CB8AC3E}">
        <p14:creationId xmlns:p14="http://schemas.microsoft.com/office/powerpoint/2010/main" val="27814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OPTIONAL slide </a:t>
            </a:r>
            <a:r>
              <a:rPr lang="en-GB" dirty="0" smtClean="0"/>
              <a:t>– giving students time to consider the key aspects of school life that remain the same as before lockdown will create some sense of balance, effectively having a calming effect on the mind and strengthening their felt sense of safety. </a:t>
            </a:r>
          </a:p>
          <a:p>
            <a:endParaRPr lang="en-GB" dirty="0" smtClean="0"/>
          </a:p>
          <a:p>
            <a:r>
              <a:rPr lang="en-GB" dirty="0" smtClean="0"/>
              <a:t>ACTION: Change this slide as appropriate for your school </a:t>
            </a:r>
            <a:endParaRPr lang="en-GB" dirty="0"/>
          </a:p>
        </p:txBody>
      </p:sp>
      <p:sp>
        <p:nvSpPr>
          <p:cNvPr id="4" name="Slide Number Placeholder 3"/>
          <p:cNvSpPr>
            <a:spLocks noGrp="1"/>
          </p:cNvSpPr>
          <p:nvPr>
            <p:ph type="sldNum" sz="quarter" idx="5"/>
          </p:nvPr>
        </p:nvSpPr>
        <p:spPr/>
        <p:txBody>
          <a:bodyPr/>
          <a:lstStyle/>
          <a:p>
            <a:fld id="{00D9478A-D5AB-4531-AE40-800DFB82528B}" type="slidenum">
              <a:rPr lang="en-GB" smtClean="0"/>
              <a:t>9</a:t>
            </a:fld>
            <a:endParaRPr lang="en-GB"/>
          </a:p>
        </p:txBody>
      </p:sp>
    </p:spTree>
    <p:extLst>
      <p:ext uri="{BB962C8B-B14F-4D97-AF65-F5344CB8AC3E}">
        <p14:creationId xmlns:p14="http://schemas.microsoft.com/office/powerpoint/2010/main" val="279511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OPTIONAL slide </a:t>
            </a:r>
            <a:r>
              <a:rPr lang="en-GB" dirty="0"/>
              <a:t>– giving students time to consider the key aspects of school life that remain the same as before lockdown will create some sense of balance, effectively having a calming effect on the mind and strengthening their felt sense of safety. </a:t>
            </a:r>
          </a:p>
          <a:p>
            <a:endParaRPr lang="en-GB" dirty="0"/>
          </a:p>
          <a:p>
            <a:r>
              <a:rPr lang="en-GB" dirty="0"/>
              <a:t>ACTION: Change this slide as appropriate for your school </a:t>
            </a:r>
          </a:p>
        </p:txBody>
      </p:sp>
      <p:sp>
        <p:nvSpPr>
          <p:cNvPr id="4" name="Slide Number Placeholder 3"/>
          <p:cNvSpPr>
            <a:spLocks noGrp="1"/>
          </p:cNvSpPr>
          <p:nvPr>
            <p:ph type="sldNum" sz="quarter" idx="5"/>
          </p:nvPr>
        </p:nvSpPr>
        <p:spPr/>
        <p:txBody>
          <a:bodyPr/>
          <a:lstStyle/>
          <a:p>
            <a:fld id="{00D9478A-D5AB-4531-AE40-800DFB82528B}" type="slidenum">
              <a:rPr lang="en-GB" smtClean="0"/>
              <a:t>12</a:t>
            </a:fld>
            <a:endParaRPr lang="en-GB"/>
          </a:p>
        </p:txBody>
      </p:sp>
    </p:spTree>
    <p:extLst>
      <p:ext uri="{BB962C8B-B14F-4D97-AF65-F5344CB8AC3E}">
        <p14:creationId xmlns:p14="http://schemas.microsoft.com/office/powerpoint/2010/main" val="279511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 we need a slide to acknowledge ??</a:t>
            </a:r>
            <a:endParaRPr lang="en-GB" dirty="0"/>
          </a:p>
        </p:txBody>
      </p:sp>
      <p:sp>
        <p:nvSpPr>
          <p:cNvPr id="4" name="Slide Number Placeholder 3"/>
          <p:cNvSpPr>
            <a:spLocks noGrp="1"/>
          </p:cNvSpPr>
          <p:nvPr>
            <p:ph type="sldNum" sz="quarter" idx="10"/>
          </p:nvPr>
        </p:nvSpPr>
        <p:spPr/>
        <p:txBody>
          <a:bodyPr/>
          <a:lstStyle/>
          <a:p>
            <a:fld id="{9FCD87E7-2468-433D-BBED-420CBB4AAABB}" type="slidenum">
              <a:rPr lang="en-GB" smtClean="0"/>
              <a:t>15</a:t>
            </a:fld>
            <a:endParaRPr lang="en-GB"/>
          </a:p>
        </p:txBody>
      </p:sp>
    </p:spTree>
    <p:extLst>
      <p:ext uri="{BB962C8B-B14F-4D97-AF65-F5344CB8AC3E}">
        <p14:creationId xmlns:p14="http://schemas.microsoft.com/office/powerpoint/2010/main" val="21487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108D7E-A334-41E7-82E3-D2758FCCAF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626C5676-4592-479B-806B-B84F09C9BB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0F5D6595-1D73-4564-AECE-4050731E36F8}"/>
              </a:ext>
            </a:extLst>
          </p:cNvPr>
          <p:cNvSpPr>
            <a:spLocks noGrp="1"/>
          </p:cNvSpPr>
          <p:nvPr>
            <p:ph type="dt" sz="half" idx="10"/>
          </p:nvPr>
        </p:nvSpPr>
        <p:spPr/>
        <p:txBody>
          <a:bodyPr/>
          <a:lstStyle/>
          <a:p>
            <a:fld id="{EAE83FB2-1900-482C-8B53-C5486617F3F1}" type="datetimeFigureOut">
              <a:rPr lang="en-GB" smtClean="0"/>
              <a:t>27/08/20</a:t>
            </a:fld>
            <a:endParaRPr lang="en-GB"/>
          </a:p>
        </p:txBody>
      </p:sp>
      <p:sp>
        <p:nvSpPr>
          <p:cNvPr id="5" name="Footer Placeholder 4">
            <a:extLst>
              <a:ext uri="{FF2B5EF4-FFF2-40B4-BE49-F238E27FC236}">
                <a16:creationId xmlns="" xmlns:a16="http://schemas.microsoft.com/office/drawing/2014/main" id="{9C518005-959E-4791-A4FA-A2979A6898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4C1E5D0-47E7-41DB-993D-3545A731C4B9}"/>
              </a:ext>
            </a:extLst>
          </p:cNvPr>
          <p:cNvSpPr>
            <a:spLocks noGrp="1"/>
          </p:cNvSpPr>
          <p:nvPr>
            <p:ph type="sldNum" sz="quarter" idx="12"/>
          </p:nvPr>
        </p:nvSpPr>
        <p:spPr/>
        <p:txBody>
          <a:bodyPr/>
          <a:lstStyle/>
          <a:p>
            <a:fld id="{D2BF9A6D-DF75-4B04-BB5D-24C819CC6F91}" type="slidenum">
              <a:rPr lang="en-GB" smtClean="0"/>
              <a:t>‹#›</a:t>
            </a:fld>
            <a:endParaRPr lang="en-GB"/>
          </a:p>
        </p:txBody>
      </p:sp>
    </p:spTree>
    <p:extLst>
      <p:ext uri="{BB962C8B-B14F-4D97-AF65-F5344CB8AC3E}">
        <p14:creationId xmlns:p14="http://schemas.microsoft.com/office/powerpoint/2010/main" val="234273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3CFC7-4E07-4547-BA3C-87CF83CB03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D213CDA1-0044-496F-91E5-AC39D756B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11A2D74-8678-425E-99B5-FC0D286EB422}"/>
              </a:ext>
            </a:extLst>
          </p:cNvPr>
          <p:cNvSpPr>
            <a:spLocks noGrp="1"/>
          </p:cNvSpPr>
          <p:nvPr>
            <p:ph type="dt" sz="half" idx="10"/>
          </p:nvPr>
        </p:nvSpPr>
        <p:spPr/>
        <p:txBody>
          <a:bodyPr/>
          <a:lstStyle/>
          <a:p>
            <a:fld id="{EAE83FB2-1900-482C-8B53-C5486617F3F1}" type="datetimeFigureOut">
              <a:rPr lang="en-GB" smtClean="0"/>
              <a:t>27/08/20</a:t>
            </a:fld>
            <a:endParaRPr lang="en-GB"/>
          </a:p>
        </p:txBody>
      </p:sp>
      <p:sp>
        <p:nvSpPr>
          <p:cNvPr id="5" name="Footer Placeholder 4">
            <a:extLst>
              <a:ext uri="{FF2B5EF4-FFF2-40B4-BE49-F238E27FC236}">
                <a16:creationId xmlns="" xmlns:a16="http://schemas.microsoft.com/office/drawing/2014/main" id="{901EA66B-1AA1-4589-B237-3400701ACC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A9D0B13-1320-414A-8E27-8980CA9EFFD1}"/>
              </a:ext>
            </a:extLst>
          </p:cNvPr>
          <p:cNvSpPr>
            <a:spLocks noGrp="1"/>
          </p:cNvSpPr>
          <p:nvPr>
            <p:ph type="sldNum" sz="quarter" idx="12"/>
          </p:nvPr>
        </p:nvSpPr>
        <p:spPr/>
        <p:txBody>
          <a:bodyPr/>
          <a:lstStyle/>
          <a:p>
            <a:fld id="{D2BF9A6D-DF75-4B04-BB5D-24C819CC6F91}" type="slidenum">
              <a:rPr lang="en-GB" smtClean="0"/>
              <a:t>‹#›</a:t>
            </a:fld>
            <a:endParaRPr lang="en-GB"/>
          </a:p>
        </p:txBody>
      </p:sp>
    </p:spTree>
    <p:extLst>
      <p:ext uri="{BB962C8B-B14F-4D97-AF65-F5344CB8AC3E}">
        <p14:creationId xmlns:p14="http://schemas.microsoft.com/office/powerpoint/2010/main" val="381778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C0F7A56-E61B-49BC-8695-0EE0E938A3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E008D039-7B83-471C-A164-CB18D5ADE0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AFA8AAB-3558-4AD9-987A-E8EC8BA77DE5}"/>
              </a:ext>
            </a:extLst>
          </p:cNvPr>
          <p:cNvSpPr>
            <a:spLocks noGrp="1"/>
          </p:cNvSpPr>
          <p:nvPr>
            <p:ph type="dt" sz="half" idx="10"/>
          </p:nvPr>
        </p:nvSpPr>
        <p:spPr/>
        <p:txBody>
          <a:bodyPr/>
          <a:lstStyle/>
          <a:p>
            <a:fld id="{EAE83FB2-1900-482C-8B53-C5486617F3F1}" type="datetimeFigureOut">
              <a:rPr lang="en-GB" smtClean="0"/>
              <a:t>27/08/20</a:t>
            </a:fld>
            <a:endParaRPr lang="en-GB"/>
          </a:p>
        </p:txBody>
      </p:sp>
      <p:sp>
        <p:nvSpPr>
          <p:cNvPr id="5" name="Footer Placeholder 4">
            <a:extLst>
              <a:ext uri="{FF2B5EF4-FFF2-40B4-BE49-F238E27FC236}">
                <a16:creationId xmlns="" xmlns:a16="http://schemas.microsoft.com/office/drawing/2014/main" id="{D7AA8C50-299F-4E16-9AA3-5C77FE16CB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D44888B7-C69D-45CB-9C2B-FC204393419B}"/>
              </a:ext>
            </a:extLst>
          </p:cNvPr>
          <p:cNvSpPr>
            <a:spLocks noGrp="1"/>
          </p:cNvSpPr>
          <p:nvPr>
            <p:ph type="sldNum" sz="quarter" idx="12"/>
          </p:nvPr>
        </p:nvSpPr>
        <p:spPr/>
        <p:txBody>
          <a:bodyPr/>
          <a:lstStyle/>
          <a:p>
            <a:fld id="{D2BF9A6D-DF75-4B04-BB5D-24C819CC6F91}" type="slidenum">
              <a:rPr lang="en-GB" smtClean="0"/>
              <a:t>‹#›</a:t>
            </a:fld>
            <a:endParaRPr lang="en-GB"/>
          </a:p>
        </p:txBody>
      </p:sp>
    </p:spTree>
    <p:extLst>
      <p:ext uri="{BB962C8B-B14F-4D97-AF65-F5344CB8AC3E}">
        <p14:creationId xmlns:p14="http://schemas.microsoft.com/office/powerpoint/2010/main" val="243279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A99556-B43D-49EC-B254-3BB6AF6C0B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D0BFECB-E2DE-4C74-ABC7-0E4F3093CB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B39F10F-3185-4512-BC4E-885FDC3BFBFC}"/>
              </a:ext>
            </a:extLst>
          </p:cNvPr>
          <p:cNvSpPr>
            <a:spLocks noGrp="1"/>
          </p:cNvSpPr>
          <p:nvPr>
            <p:ph type="dt" sz="half" idx="10"/>
          </p:nvPr>
        </p:nvSpPr>
        <p:spPr/>
        <p:txBody>
          <a:bodyPr/>
          <a:lstStyle/>
          <a:p>
            <a:fld id="{EAE83FB2-1900-482C-8B53-C5486617F3F1}" type="datetimeFigureOut">
              <a:rPr lang="en-GB" smtClean="0"/>
              <a:t>27/08/20</a:t>
            </a:fld>
            <a:endParaRPr lang="en-GB"/>
          </a:p>
        </p:txBody>
      </p:sp>
      <p:sp>
        <p:nvSpPr>
          <p:cNvPr id="5" name="Footer Placeholder 4">
            <a:extLst>
              <a:ext uri="{FF2B5EF4-FFF2-40B4-BE49-F238E27FC236}">
                <a16:creationId xmlns="" xmlns:a16="http://schemas.microsoft.com/office/drawing/2014/main" id="{5B4C12C2-B025-4CA5-82BB-584A8A4BC8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FC17A4C-C2A6-450C-A618-9561662A3EE7}"/>
              </a:ext>
            </a:extLst>
          </p:cNvPr>
          <p:cNvSpPr>
            <a:spLocks noGrp="1"/>
          </p:cNvSpPr>
          <p:nvPr>
            <p:ph type="sldNum" sz="quarter" idx="12"/>
          </p:nvPr>
        </p:nvSpPr>
        <p:spPr/>
        <p:txBody>
          <a:bodyPr/>
          <a:lstStyle/>
          <a:p>
            <a:fld id="{D2BF9A6D-DF75-4B04-BB5D-24C819CC6F91}" type="slidenum">
              <a:rPr lang="en-GB" smtClean="0"/>
              <a:t>‹#›</a:t>
            </a:fld>
            <a:endParaRPr lang="en-GB"/>
          </a:p>
        </p:txBody>
      </p:sp>
    </p:spTree>
    <p:extLst>
      <p:ext uri="{BB962C8B-B14F-4D97-AF65-F5344CB8AC3E}">
        <p14:creationId xmlns:p14="http://schemas.microsoft.com/office/powerpoint/2010/main" val="335033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A090D9-516B-45AD-AED6-0C5CB08BC1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1762869-743B-4153-834C-1892370979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157E69D-1BAC-4678-8D3C-95527772A4A5}"/>
              </a:ext>
            </a:extLst>
          </p:cNvPr>
          <p:cNvSpPr>
            <a:spLocks noGrp="1"/>
          </p:cNvSpPr>
          <p:nvPr>
            <p:ph type="dt" sz="half" idx="10"/>
          </p:nvPr>
        </p:nvSpPr>
        <p:spPr/>
        <p:txBody>
          <a:bodyPr/>
          <a:lstStyle/>
          <a:p>
            <a:fld id="{EAE83FB2-1900-482C-8B53-C5486617F3F1}" type="datetimeFigureOut">
              <a:rPr lang="en-GB" smtClean="0"/>
              <a:t>27/08/20</a:t>
            </a:fld>
            <a:endParaRPr lang="en-GB"/>
          </a:p>
        </p:txBody>
      </p:sp>
      <p:sp>
        <p:nvSpPr>
          <p:cNvPr id="5" name="Footer Placeholder 4">
            <a:extLst>
              <a:ext uri="{FF2B5EF4-FFF2-40B4-BE49-F238E27FC236}">
                <a16:creationId xmlns="" xmlns:a16="http://schemas.microsoft.com/office/drawing/2014/main" id="{F1CFC717-AF7A-4E50-8AEF-7B8C8F7EAD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C936E75-9DF4-4B39-8AE5-1A243169AE3C}"/>
              </a:ext>
            </a:extLst>
          </p:cNvPr>
          <p:cNvSpPr>
            <a:spLocks noGrp="1"/>
          </p:cNvSpPr>
          <p:nvPr>
            <p:ph type="sldNum" sz="quarter" idx="12"/>
          </p:nvPr>
        </p:nvSpPr>
        <p:spPr/>
        <p:txBody>
          <a:bodyPr/>
          <a:lstStyle/>
          <a:p>
            <a:fld id="{D2BF9A6D-DF75-4B04-BB5D-24C819CC6F91}" type="slidenum">
              <a:rPr lang="en-GB" smtClean="0"/>
              <a:t>‹#›</a:t>
            </a:fld>
            <a:endParaRPr lang="en-GB"/>
          </a:p>
        </p:txBody>
      </p:sp>
    </p:spTree>
    <p:extLst>
      <p:ext uri="{BB962C8B-B14F-4D97-AF65-F5344CB8AC3E}">
        <p14:creationId xmlns:p14="http://schemas.microsoft.com/office/powerpoint/2010/main" val="77368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05A8F8-6E73-4B04-87E6-9250CB5E24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3039912-4330-4D8F-9E6B-66FB452DF3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7255B93C-A97D-4C7B-9BCA-E645866D15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0211060-E1B9-4B9A-A80A-5193B3B5C075}"/>
              </a:ext>
            </a:extLst>
          </p:cNvPr>
          <p:cNvSpPr>
            <a:spLocks noGrp="1"/>
          </p:cNvSpPr>
          <p:nvPr>
            <p:ph type="dt" sz="half" idx="10"/>
          </p:nvPr>
        </p:nvSpPr>
        <p:spPr/>
        <p:txBody>
          <a:bodyPr/>
          <a:lstStyle/>
          <a:p>
            <a:fld id="{EAE83FB2-1900-482C-8B53-C5486617F3F1}" type="datetimeFigureOut">
              <a:rPr lang="en-GB" smtClean="0"/>
              <a:t>27/08/20</a:t>
            </a:fld>
            <a:endParaRPr lang="en-GB"/>
          </a:p>
        </p:txBody>
      </p:sp>
      <p:sp>
        <p:nvSpPr>
          <p:cNvPr id="6" name="Footer Placeholder 5">
            <a:extLst>
              <a:ext uri="{FF2B5EF4-FFF2-40B4-BE49-F238E27FC236}">
                <a16:creationId xmlns="" xmlns:a16="http://schemas.microsoft.com/office/drawing/2014/main" id="{4F1D4E66-A0EB-4C36-B59C-845F2E6FFE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0EBEAB6-9591-4E46-B119-272D20DDA7FE}"/>
              </a:ext>
            </a:extLst>
          </p:cNvPr>
          <p:cNvSpPr>
            <a:spLocks noGrp="1"/>
          </p:cNvSpPr>
          <p:nvPr>
            <p:ph type="sldNum" sz="quarter" idx="12"/>
          </p:nvPr>
        </p:nvSpPr>
        <p:spPr/>
        <p:txBody>
          <a:bodyPr/>
          <a:lstStyle/>
          <a:p>
            <a:fld id="{D2BF9A6D-DF75-4B04-BB5D-24C819CC6F91}" type="slidenum">
              <a:rPr lang="en-GB" smtClean="0"/>
              <a:t>‹#›</a:t>
            </a:fld>
            <a:endParaRPr lang="en-GB"/>
          </a:p>
        </p:txBody>
      </p:sp>
    </p:spTree>
    <p:extLst>
      <p:ext uri="{BB962C8B-B14F-4D97-AF65-F5344CB8AC3E}">
        <p14:creationId xmlns:p14="http://schemas.microsoft.com/office/powerpoint/2010/main" val="254254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BE6D3E-C71E-424A-AF7C-6EF5DA7296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B6EEA6A-8AAF-4A4A-86D3-E2EF11D6F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7DE32E0-6EB6-42BE-B1A3-260E5198AC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08C837D4-622A-492F-B6F5-7A5AF3CCF8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74A31A6-5FF3-49AC-AAF4-9EBBC37A52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AC916A6C-DAB7-46B7-B484-FE7B25A2D965}"/>
              </a:ext>
            </a:extLst>
          </p:cNvPr>
          <p:cNvSpPr>
            <a:spLocks noGrp="1"/>
          </p:cNvSpPr>
          <p:nvPr>
            <p:ph type="dt" sz="half" idx="10"/>
          </p:nvPr>
        </p:nvSpPr>
        <p:spPr/>
        <p:txBody>
          <a:bodyPr/>
          <a:lstStyle/>
          <a:p>
            <a:fld id="{EAE83FB2-1900-482C-8B53-C5486617F3F1}" type="datetimeFigureOut">
              <a:rPr lang="en-GB" smtClean="0"/>
              <a:t>27/08/20</a:t>
            </a:fld>
            <a:endParaRPr lang="en-GB"/>
          </a:p>
        </p:txBody>
      </p:sp>
      <p:sp>
        <p:nvSpPr>
          <p:cNvPr id="8" name="Footer Placeholder 7">
            <a:extLst>
              <a:ext uri="{FF2B5EF4-FFF2-40B4-BE49-F238E27FC236}">
                <a16:creationId xmlns="" xmlns:a16="http://schemas.microsoft.com/office/drawing/2014/main" id="{15C28E57-26DF-4E25-97DF-E660FA6622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773D4BB5-B11A-4198-A592-E0BFB4F71D63}"/>
              </a:ext>
            </a:extLst>
          </p:cNvPr>
          <p:cNvSpPr>
            <a:spLocks noGrp="1"/>
          </p:cNvSpPr>
          <p:nvPr>
            <p:ph type="sldNum" sz="quarter" idx="12"/>
          </p:nvPr>
        </p:nvSpPr>
        <p:spPr/>
        <p:txBody>
          <a:bodyPr/>
          <a:lstStyle/>
          <a:p>
            <a:fld id="{D2BF9A6D-DF75-4B04-BB5D-24C819CC6F91}" type="slidenum">
              <a:rPr lang="en-GB" smtClean="0"/>
              <a:t>‹#›</a:t>
            </a:fld>
            <a:endParaRPr lang="en-GB"/>
          </a:p>
        </p:txBody>
      </p:sp>
    </p:spTree>
    <p:extLst>
      <p:ext uri="{BB962C8B-B14F-4D97-AF65-F5344CB8AC3E}">
        <p14:creationId xmlns:p14="http://schemas.microsoft.com/office/powerpoint/2010/main" val="310938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DDF397-08B5-464C-AF16-7F29B57648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7BE5FF3F-2874-429D-91B7-14EAE73E4548}"/>
              </a:ext>
            </a:extLst>
          </p:cNvPr>
          <p:cNvSpPr>
            <a:spLocks noGrp="1"/>
          </p:cNvSpPr>
          <p:nvPr>
            <p:ph type="dt" sz="half" idx="10"/>
          </p:nvPr>
        </p:nvSpPr>
        <p:spPr/>
        <p:txBody>
          <a:bodyPr/>
          <a:lstStyle/>
          <a:p>
            <a:fld id="{EAE83FB2-1900-482C-8B53-C5486617F3F1}" type="datetimeFigureOut">
              <a:rPr lang="en-GB" smtClean="0"/>
              <a:t>27/08/20</a:t>
            </a:fld>
            <a:endParaRPr lang="en-GB"/>
          </a:p>
        </p:txBody>
      </p:sp>
      <p:sp>
        <p:nvSpPr>
          <p:cNvPr id="4" name="Footer Placeholder 3">
            <a:extLst>
              <a:ext uri="{FF2B5EF4-FFF2-40B4-BE49-F238E27FC236}">
                <a16:creationId xmlns="" xmlns:a16="http://schemas.microsoft.com/office/drawing/2014/main" id="{F5966F14-F688-434D-8761-DE11F8917A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62202FF9-1FA0-4F40-A424-FC1A8EE8B16A}"/>
              </a:ext>
            </a:extLst>
          </p:cNvPr>
          <p:cNvSpPr>
            <a:spLocks noGrp="1"/>
          </p:cNvSpPr>
          <p:nvPr>
            <p:ph type="sldNum" sz="quarter" idx="12"/>
          </p:nvPr>
        </p:nvSpPr>
        <p:spPr/>
        <p:txBody>
          <a:bodyPr/>
          <a:lstStyle/>
          <a:p>
            <a:fld id="{D2BF9A6D-DF75-4B04-BB5D-24C819CC6F91}" type="slidenum">
              <a:rPr lang="en-GB" smtClean="0"/>
              <a:t>‹#›</a:t>
            </a:fld>
            <a:endParaRPr lang="en-GB"/>
          </a:p>
        </p:txBody>
      </p:sp>
    </p:spTree>
    <p:extLst>
      <p:ext uri="{BB962C8B-B14F-4D97-AF65-F5344CB8AC3E}">
        <p14:creationId xmlns:p14="http://schemas.microsoft.com/office/powerpoint/2010/main" val="20522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1DF5315-519C-4B96-8C67-EE7E73BFF105}"/>
              </a:ext>
            </a:extLst>
          </p:cNvPr>
          <p:cNvSpPr>
            <a:spLocks noGrp="1"/>
          </p:cNvSpPr>
          <p:nvPr>
            <p:ph type="dt" sz="half" idx="10"/>
          </p:nvPr>
        </p:nvSpPr>
        <p:spPr/>
        <p:txBody>
          <a:bodyPr/>
          <a:lstStyle/>
          <a:p>
            <a:fld id="{EAE83FB2-1900-482C-8B53-C5486617F3F1}" type="datetimeFigureOut">
              <a:rPr lang="en-GB" smtClean="0"/>
              <a:t>27/08/20</a:t>
            </a:fld>
            <a:endParaRPr lang="en-GB"/>
          </a:p>
        </p:txBody>
      </p:sp>
      <p:sp>
        <p:nvSpPr>
          <p:cNvPr id="3" name="Footer Placeholder 2">
            <a:extLst>
              <a:ext uri="{FF2B5EF4-FFF2-40B4-BE49-F238E27FC236}">
                <a16:creationId xmlns="" xmlns:a16="http://schemas.microsoft.com/office/drawing/2014/main" id="{45401193-866C-4365-BF01-CE4ADD744A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E1A0BF41-E19C-4E8F-9C17-B1DB4A6DEC7B}"/>
              </a:ext>
            </a:extLst>
          </p:cNvPr>
          <p:cNvSpPr>
            <a:spLocks noGrp="1"/>
          </p:cNvSpPr>
          <p:nvPr>
            <p:ph type="sldNum" sz="quarter" idx="12"/>
          </p:nvPr>
        </p:nvSpPr>
        <p:spPr/>
        <p:txBody>
          <a:bodyPr/>
          <a:lstStyle/>
          <a:p>
            <a:fld id="{D2BF9A6D-DF75-4B04-BB5D-24C819CC6F91}" type="slidenum">
              <a:rPr lang="en-GB" smtClean="0"/>
              <a:t>‹#›</a:t>
            </a:fld>
            <a:endParaRPr lang="en-GB"/>
          </a:p>
        </p:txBody>
      </p:sp>
    </p:spTree>
    <p:extLst>
      <p:ext uri="{BB962C8B-B14F-4D97-AF65-F5344CB8AC3E}">
        <p14:creationId xmlns:p14="http://schemas.microsoft.com/office/powerpoint/2010/main" val="96307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4F84CA-D935-4234-9E7E-672C669C7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167C5C01-D96B-4A37-9766-72C6FDB5E5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552F7F18-C9CC-4514-9D03-52BEC8B50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23163A6-F18D-4D35-98C7-8CDBEC0FE075}"/>
              </a:ext>
            </a:extLst>
          </p:cNvPr>
          <p:cNvSpPr>
            <a:spLocks noGrp="1"/>
          </p:cNvSpPr>
          <p:nvPr>
            <p:ph type="dt" sz="half" idx="10"/>
          </p:nvPr>
        </p:nvSpPr>
        <p:spPr/>
        <p:txBody>
          <a:bodyPr/>
          <a:lstStyle/>
          <a:p>
            <a:fld id="{EAE83FB2-1900-482C-8B53-C5486617F3F1}" type="datetimeFigureOut">
              <a:rPr lang="en-GB" smtClean="0"/>
              <a:t>27/08/20</a:t>
            </a:fld>
            <a:endParaRPr lang="en-GB"/>
          </a:p>
        </p:txBody>
      </p:sp>
      <p:sp>
        <p:nvSpPr>
          <p:cNvPr id="6" name="Footer Placeholder 5">
            <a:extLst>
              <a:ext uri="{FF2B5EF4-FFF2-40B4-BE49-F238E27FC236}">
                <a16:creationId xmlns="" xmlns:a16="http://schemas.microsoft.com/office/drawing/2014/main" id="{B9E3B3D5-5CD1-4068-ABA4-645F4A837A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9F65408-2536-40F9-9A05-17BDC3BDC3A4}"/>
              </a:ext>
            </a:extLst>
          </p:cNvPr>
          <p:cNvSpPr>
            <a:spLocks noGrp="1"/>
          </p:cNvSpPr>
          <p:nvPr>
            <p:ph type="sldNum" sz="quarter" idx="12"/>
          </p:nvPr>
        </p:nvSpPr>
        <p:spPr/>
        <p:txBody>
          <a:bodyPr/>
          <a:lstStyle/>
          <a:p>
            <a:fld id="{D2BF9A6D-DF75-4B04-BB5D-24C819CC6F91}" type="slidenum">
              <a:rPr lang="en-GB" smtClean="0"/>
              <a:t>‹#›</a:t>
            </a:fld>
            <a:endParaRPr lang="en-GB"/>
          </a:p>
        </p:txBody>
      </p:sp>
    </p:spTree>
    <p:extLst>
      <p:ext uri="{BB962C8B-B14F-4D97-AF65-F5344CB8AC3E}">
        <p14:creationId xmlns:p14="http://schemas.microsoft.com/office/powerpoint/2010/main" val="184485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4EAC2B-6E65-4511-8642-35C15B5ADF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DAF4E2D-AE46-41E7-B3BA-C7AFF17500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BD746062-256A-43B2-B719-175754887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5BE3075-DCCE-4D3A-BF28-07DB3CAE30B8}"/>
              </a:ext>
            </a:extLst>
          </p:cNvPr>
          <p:cNvSpPr>
            <a:spLocks noGrp="1"/>
          </p:cNvSpPr>
          <p:nvPr>
            <p:ph type="dt" sz="half" idx="10"/>
          </p:nvPr>
        </p:nvSpPr>
        <p:spPr/>
        <p:txBody>
          <a:bodyPr/>
          <a:lstStyle/>
          <a:p>
            <a:fld id="{EAE83FB2-1900-482C-8B53-C5486617F3F1}" type="datetimeFigureOut">
              <a:rPr lang="en-GB" smtClean="0"/>
              <a:t>27/08/20</a:t>
            </a:fld>
            <a:endParaRPr lang="en-GB"/>
          </a:p>
        </p:txBody>
      </p:sp>
      <p:sp>
        <p:nvSpPr>
          <p:cNvPr id="6" name="Footer Placeholder 5">
            <a:extLst>
              <a:ext uri="{FF2B5EF4-FFF2-40B4-BE49-F238E27FC236}">
                <a16:creationId xmlns="" xmlns:a16="http://schemas.microsoft.com/office/drawing/2014/main" id="{54600780-6DFD-4439-B040-56BF164961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CE75A29-984F-41F1-9B2F-EFD18B41E268}"/>
              </a:ext>
            </a:extLst>
          </p:cNvPr>
          <p:cNvSpPr>
            <a:spLocks noGrp="1"/>
          </p:cNvSpPr>
          <p:nvPr>
            <p:ph type="sldNum" sz="quarter" idx="12"/>
          </p:nvPr>
        </p:nvSpPr>
        <p:spPr/>
        <p:txBody>
          <a:bodyPr/>
          <a:lstStyle/>
          <a:p>
            <a:fld id="{D2BF9A6D-DF75-4B04-BB5D-24C819CC6F91}" type="slidenum">
              <a:rPr lang="en-GB" smtClean="0"/>
              <a:t>‹#›</a:t>
            </a:fld>
            <a:endParaRPr lang="en-GB"/>
          </a:p>
        </p:txBody>
      </p:sp>
    </p:spTree>
    <p:extLst>
      <p:ext uri="{BB962C8B-B14F-4D97-AF65-F5344CB8AC3E}">
        <p14:creationId xmlns:p14="http://schemas.microsoft.com/office/powerpoint/2010/main" val="29592040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2736530-58F8-4E1A-BDA5-0A0557765D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976661C-9D07-461B-A236-415FA3E11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A72927A-10A6-4580-B6E1-E29283CA7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83FB2-1900-482C-8B53-C5486617F3F1}" type="datetimeFigureOut">
              <a:rPr lang="en-GB" smtClean="0"/>
              <a:t>27/08/20</a:t>
            </a:fld>
            <a:endParaRPr lang="en-GB"/>
          </a:p>
        </p:txBody>
      </p:sp>
      <p:sp>
        <p:nvSpPr>
          <p:cNvPr id="5" name="Footer Placeholder 4">
            <a:extLst>
              <a:ext uri="{FF2B5EF4-FFF2-40B4-BE49-F238E27FC236}">
                <a16:creationId xmlns="" xmlns:a16="http://schemas.microsoft.com/office/drawing/2014/main" id="{95C6D789-7BDD-4AE5-9576-7E7049F8C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4C0E12B-07BB-4406-B11A-41A3B6F209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F9A6D-DF75-4B04-BB5D-24C819CC6F91}" type="slidenum">
              <a:rPr lang="en-GB" smtClean="0"/>
              <a:t>‹#›</a:t>
            </a:fld>
            <a:endParaRPr lang="en-GB"/>
          </a:p>
        </p:txBody>
      </p:sp>
    </p:spTree>
    <p:extLst>
      <p:ext uri="{BB962C8B-B14F-4D97-AF65-F5344CB8AC3E}">
        <p14:creationId xmlns:p14="http://schemas.microsoft.com/office/powerpoint/2010/main" val="2437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9.emf"/><Relationship Id="rId5" Type="http://schemas.openxmlformats.org/officeDocument/2006/relationships/image" Target="../media/image31.emf"/><Relationship Id="rId6" Type="http://schemas.openxmlformats.org/officeDocument/2006/relationships/image" Target="../media/image37.jpg"/><Relationship Id="rId7"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0.emf"/><Relationship Id="rId6" Type="http://schemas.openxmlformats.org/officeDocument/2006/relationships/image" Target="../media/image40.png"/><Relationship Id="rId7" Type="http://schemas.openxmlformats.org/officeDocument/2006/relationships/image" Target="../media/image4.emf"/><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emf"/><Relationship Id="rId9" Type="http://schemas.openxmlformats.org/officeDocument/2006/relationships/image" Target="../media/image11.emf"/><Relationship Id="rId10"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png"/><Relationship Id="rId6" Type="http://schemas.openxmlformats.org/officeDocument/2006/relationships/image" Target="../media/image20.emf"/><Relationship Id="rId7" Type="http://schemas.openxmlformats.org/officeDocument/2006/relationships/image" Target="../media/image21.emf"/><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0.emf"/><Relationship Id="rId5" Type="http://schemas.openxmlformats.org/officeDocument/2006/relationships/image" Target="../media/image17.emf"/><Relationship Id="rId6" Type="http://schemas.openxmlformats.org/officeDocument/2006/relationships/image" Target="../media/image21.emf"/><Relationship Id="rId7" Type="http://schemas.openxmlformats.org/officeDocument/2006/relationships/image" Target="../media/image18.emf"/><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4.em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9" Type="http://schemas.openxmlformats.org/officeDocument/2006/relationships/image" Target="../media/image29.emf"/><Relationship Id="rId20" Type="http://schemas.openxmlformats.org/officeDocument/2006/relationships/image" Target="../media/image36.emf"/><Relationship Id="rId21" Type="http://schemas.openxmlformats.org/officeDocument/2006/relationships/comments" Target="../comments/comment1.xml"/><Relationship Id="rId10" Type="http://schemas.openxmlformats.org/officeDocument/2006/relationships/image" Target="../media/image30.png"/><Relationship Id="rId11" Type="http://schemas.openxmlformats.org/officeDocument/2006/relationships/image" Target="../media/image6.svg"/><Relationship Id="rId12" Type="http://schemas.openxmlformats.org/officeDocument/2006/relationships/image" Target="../media/image31.emf"/><Relationship Id="rId13" Type="http://schemas.openxmlformats.org/officeDocument/2006/relationships/image" Target="../media/image32.png"/><Relationship Id="rId14" Type="http://schemas.openxmlformats.org/officeDocument/2006/relationships/image" Target="../media/image19.svg"/><Relationship Id="rId15" Type="http://schemas.openxmlformats.org/officeDocument/2006/relationships/image" Target="../media/image33.emf"/><Relationship Id="rId16" Type="http://schemas.openxmlformats.org/officeDocument/2006/relationships/image" Target="../media/image34.png"/><Relationship Id="rId17" Type="http://schemas.openxmlformats.org/officeDocument/2006/relationships/image" Target="../media/image15.svg"/><Relationship Id="rId18" Type="http://schemas.openxmlformats.org/officeDocument/2006/relationships/image" Target="../media/image35.png"/><Relationship Id="rId19" Type="http://schemas.openxmlformats.org/officeDocument/2006/relationships/image" Target="../media/image13.sv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emf"/><Relationship Id="rId4" Type="http://schemas.openxmlformats.org/officeDocument/2006/relationships/image" Target="../media/image26.png"/><Relationship Id="rId5" Type="http://schemas.openxmlformats.org/officeDocument/2006/relationships/image" Target="../media/image7.svg"/><Relationship Id="rId6" Type="http://schemas.openxmlformats.org/officeDocument/2006/relationships/image" Target="../media/image27.emf"/><Relationship Id="rId7" Type="http://schemas.openxmlformats.org/officeDocument/2006/relationships/image" Target="../media/image28.png"/><Relationship Id="rId8"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2">
            <a:extLst>
              <a:ext uri="{FF2B5EF4-FFF2-40B4-BE49-F238E27FC236}">
                <a16:creationId xmlns="" xmlns:a16="http://schemas.microsoft.com/office/drawing/2014/main" id="{5975841F-9161-4650-BCE5-20FFE7E2961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 xmlns:a16="http://schemas.microsoft.com/office/drawing/2014/main" id="{0C5F3FF8-7937-46BB-81FA-33AD47394BCE}"/>
              </a:ext>
            </a:extLst>
          </p:cNvPr>
          <p:cNvSpPr>
            <a:spLocks noGrp="1"/>
          </p:cNvSpPr>
          <p:nvPr>
            <p:ph type="ctrTitle"/>
          </p:nvPr>
        </p:nvSpPr>
        <p:spPr>
          <a:xfrm>
            <a:off x="726057" y="3121701"/>
            <a:ext cx="3658053" cy="1786515"/>
          </a:xfrm>
        </p:spPr>
        <p:txBody>
          <a:bodyPr anchor="t">
            <a:normAutofit/>
          </a:bodyPr>
          <a:lstStyle/>
          <a:p>
            <a:pPr algn="l"/>
            <a:r>
              <a:rPr lang="en-GB" sz="5400" b="1" dirty="0">
                <a:solidFill>
                  <a:srgbClr val="FFFFFF"/>
                </a:solidFill>
              </a:rPr>
              <a:t>WELCOME BACK!</a:t>
            </a:r>
          </a:p>
        </p:txBody>
      </p:sp>
      <p:sp>
        <p:nvSpPr>
          <p:cNvPr id="15" name="Rectangle 14">
            <a:extLst>
              <a:ext uri="{FF2B5EF4-FFF2-40B4-BE49-F238E27FC236}">
                <a16:creationId xmlns="" xmlns:a16="http://schemas.microsoft.com/office/drawing/2014/main" id="{640086A0-762B-44EE-AA70-A7268A72AC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92000" cy="6858000"/>
          </a:xfrm>
          <a:prstGeom prst="rect">
            <a:avLst/>
          </a:prstGeom>
          <a:solidFill>
            <a:srgbClr val="276A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6397194" y="1701800"/>
            <a:ext cx="4800600" cy="5156200"/>
          </a:xfrm>
          <a:prstGeom prst="rect">
            <a:avLst/>
          </a:prstGeom>
        </p:spPr>
      </p:pic>
      <p:pic>
        <p:nvPicPr>
          <p:cNvPr id="11" name="Picture 10" descr="youve been missed logo - 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227" y="772546"/>
            <a:ext cx="2980655" cy="3689401"/>
          </a:xfrm>
          <a:prstGeom prst="rect">
            <a:avLst/>
          </a:prstGeom>
        </p:spPr>
      </p:pic>
      <p:cxnSp>
        <p:nvCxnSpPr>
          <p:cNvPr id="13" name="Straight Connector 12"/>
          <p:cNvCxnSpPr/>
          <p:nvPr/>
        </p:nvCxnSpPr>
        <p:spPr>
          <a:xfrm flipV="1">
            <a:off x="1753990" y="4766237"/>
            <a:ext cx="3624834" cy="1588"/>
          </a:xfrm>
          <a:prstGeom prst="line">
            <a:avLst/>
          </a:prstGeom>
          <a:ln w="1905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699423" y="4805087"/>
            <a:ext cx="4580133" cy="461665"/>
          </a:xfrm>
          <a:prstGeom prst="rect">
            <a:avLst/>
          </a:prstGeom>
          <a:noFill/>
          <a:ln>
            <a:noFill/>
          </a:ln>
        </p:spPr>
        <p:txBody>
          <a:bodyPr wrap="square" rtlCol="0">
            <a:spAutoFit/>
          </a:bodyPr>
          <a:lstStyle/>
          <a:p>
            <a:r>
              <a:rPr lang="en-US" sz="2400" b="1" dirty="0" smtClean="0">
                <a:solidFill>
                  <a:schemeClr val="bg1"/>
                </a:solidFill>
              </a:rPr>
              <a:t>WELCOME BACK</a:t>
            </a:r>
            <a:endParaRPr lang="en-US" sz="2400" b="1" dirty="0">
              <a:solidFill>
                <a:schemeClr val="bg1"/>
              </a:solidFill>
            </a:endParaRPr>
          </a:p>
        </p:txBody>
      </p:sp>
    </p:spTree>
    <p:extLst>
      <p:ext uri="{BB962C8B-B14F-4D97-AF65-F5344CB8AC3E}">
        <p14:creationId xmlns:p14="http://schemas.microsoft.com/office/powerpoint/2010/main" val="2418753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rgbClr val="276A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95905A62-0844-4B06-975B-7826C9137EE7}"/>
              </a:ext>
            </a:extLst>
          </p:cNvPr>
          <p:cNvSpPr/>
          <p:nvPr/>
        </p:nvSpPr>
        <p:spPr>
          <a:xfrm>
            <a:off x="0" y="0"/>
            <a:ext cx="12192000" cy="68580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ontent Placeholder 2"/>
          <p:cNvSpPr>
            <a:spLocks noGrp="1"/>
          </p:cNvSpPr>
          <p:nvPr>
            <p:ph idx="1"/>
          </p:nvPr>
        </p:nvSpPr>
        <p:spPr>
          <a:xfrm>
            <a:off x="1151964" y="1757011"/>
            <a:ext cx="9997299" cy="3149200"/>
          </a:xfrm>
        </p:spPr>
        <p:txBody>
          <a:bodyPr>
            <a:normAutofit fontScale="92500"/>
          </a:bodyPr>
          <a:lstStyle/>
          <a:p>
            <a:pPr marL="0" indent="0">
              <a:buNone/>
            </a:pPr>
            <a:r>
              <a:rPr lang="en-GB" sz="2600" dirty="0" smtClean="0">
                <a:solidFill>
                  <a:srgbClr val="FFFFFF"/>
                </a:solidFill>
              </a:rPr>
              <a:t>Being a teenager is hard enough, but being a teenager during Covid-19 is REALLY HARD!</a:t>
            </a:r>
            <a:endParaRPr lang="en-GB" sz="2600" dirty="0">
              <a:solidFill>
                <a:srgbClr val="FFFFFF"/>
              </a:solidFill>
            </a:endParaRPr>
          </a:p>
          <a:p>
            <a:pPr marL="0" indent="0">
              <a:buNone/>
            </a:pPr>
            <a:r>
              <a:rPr lang="en-GB" sz="2600" dirty="0" smtClean="0">
                <a:solidFill>
                  <a:srgbClr val="FFFFFF"/>
                </a:solidFill>
              </a:rPr>
              <a:t>Covid-19 looks very different for everyone – whether it’s a cancelled concert, school event or missing out on time catching up with friends or family</a:t>
            </a:r>
          </a:p>
          <a:p>
            <a:pPr marL="0" indent="0">
              <a:buNone/>
            </a:pPr>
            <a:r>
              <a:rPr lang="en-GB" sz="2600" dirty="0" smtClean="0">
                <a:solidFill>
                  <a:srgbClr val="FFFFFF"/>
                </a:solidFill>
              </a:rPr>
              <a:t>These losses can not only feel disappointing, but can be upsetting and cause worry, or </a:t>
            </a:r>
            <a:r>
              <a:rPr lang="en-GB" sz="2600" dirty="0">
                <a:solidFill>
                  <a:srgbClr val="FFFFFF"/>
                </a:solidFill>
              </a:rPr>
              <a:t>anxiety, </a:t>
            </a:r>
            <a:r>
              <a:rPr lang="en-GB" sz="2600" dirty="0" smtClean="0">
                <a:solidFill>
                  <a:srgbClr val="FFFFFF"/>
                </a:solidFill>
              </a:rPr>
              <a:t> about the future</a:t>
            </a:r>
          </a:p>
          <a:p>
            <a:pPr marL="0" indent="0">
              <a:buNone/>
            </a:pPr>
            <a:r>
              <a:rPr lang="en-GB" sz="2600" dirty="0" smtClean="0">
                <a:solidFill>
                  <a:srgbClr val="FFFFFF"/>
                </a:solidFill>
              </a:rPr>
              <a:t>This type of worry is normal and it is important to let yourself have these feelings. It’s okay</a:t>
            </a:r>
            <a:endParaRPr lang="en-GB" sz="2600" dirty="0">
              <a:solidFill>
                <a:srgbClr val="FFFFFF"/>
              </a:solidFill>
            </a:endParaRPr>
          </a:p>
        </p:txBody>
      </p:sp>
      <p:pic>
        <p:nvPicPr>
          <p:cNvPr id="23" name="Picture 22"/>
          <p:cNvPicPr>
            <a:picLocks noChangeAspect="1"/>
          </p:cNvPicPr>
          <p:nvPr/>
        </p:nvPicPr>
        <p:blipFill>
          <a:blip r:embed="rId2"/>
          <a:stretch>
            <a:fillRect/>
          </a:stretch>
        </p:blipFill>
        <p:spPr>
          <a:xfrm>
            <a:off x="914401" y="1938847"/>
            <a:ext cx="140446" cy="120382"/>
          </a:xfrm>
          <a:prstGeom prst="rect">
            <a:avLst/>
          </a:prstGeom>
        </p:spPr>
      </p:pic>
      <p:pic>
        <p:nvPicPr>
          <p:cNvPr id="24" name="Picture 23"/>
          <p:cNvPicPr>
            <a:picLocks noChangeAspect="1"/>
          </p:cNvPicPr>
          <p:nvPr/>
        </p:nvPicPr>
        <p:blipFill>
          <a:blip r:embed="rId2"/>
          <a:stretch>
            <a:fillRect/>
          </a:stretch>
        </p:blipFill>
        <p:spPr>
          <a:xfrm>
            <a:off x="914401" y="2697813"/>
            <a:ext cx="140446" cy="120382"/>
          </a:xfrm>
          <a:prstGeom prst="rect">
            <a:avLst/>
          </a:prstGeom>
        </p:spPr>
      </p:pic>
      <p:pic>
        <p:nvPicPr>
          <p:cNvPr id="25" name="Picture 24"/>
          <p:cNvPicPr>
            <a:picLocks noChangeAspect="1"/>
          </p:cNvPicPr>
          <p:nvPr/>
        </p:nvPicPr>
        <p:blipFill>
          <a:blip r:embed="rId2"/>
          <a:stretch>
            <a:fillRect/>
          </a:stretch>
        </p:blipFill>
        <p:spPr>
          <a:xfrm>
            <a:off x="914401" y="3508558"/>
            <a:ext cx="140446" cy="120382"/>
          </a:xfrm>
          <a:prstGeom prst="rect">
            <a:avLst/>
          </a:prstGeom>
        </p:spPr>
      </p:pic>
      <p:pic>
        <p:nvPicPr>
          <p:cNvPr id="26" name="Picture 25"/>
          <p:cNvPicPr>
            <a:picLocks noChangeAspect="1"/>
          </p:cNvPicPr>
          <p:nvPr/>
        </p:nvPicPr>
        <p:blipFill>
          <a:blip r:embed="rId2"/>
          <a:stretch>
            <a:fillRect/>
          </a:stretch>
        </p:blipFill>
        <p:spPr>
          <a:xfrm>
            <a:off x="914401" y="4280182"/>
            <a:ext cx="140446" cy="120382"/>
          </a:xfrm>
          <a:prstGeom prst="rect">
            <a:avLst/>
          </a:prstGeom>
        </p:spPr>
      </p:pic>
      <p:pic>
        <p:nvPicPr>
          <p:cNvPr id="27" name="Picture 26"/>
          <p:cNvPicPr>
            <a:picLocks noChangeAspect="1"/>
          </p:cNvPicPr>
          <p:nvPr/>
        </p:nvPicPr>
        <p:blipFill>
          <a:blip r:embed="rId3"/>
          <a:stretch>
            <a:fillRect/>
          </a:stretch>
        </p:blipFill>
        <p:spPr>
          <a:xfrm>
            <a:off x="784457" y="697776"/>
            <a:ext cx="5779432" cy="826768"/>
          </a:xfrm>
          <a:prstGeom prst="rect">
            <a:avLst/>
          </a:prstGeom>
        </p:spPr>
      </p:pic>
    </p:spTree>
    <p:extLst>
      <p:ext uri="{BB962C8B-B14F-4D97-AF65-F5344CB8AC3E}">
        <p14:creationId xmlns:p14="http://schemas.microsoft.com/office/powerpoint/2010/main" val="13888116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98362" y="2603038"/>
            <a:ext cx="925865" cy="1180224"/>
          </a:xfrm>
          <a:prstGeom prst="rect">
            <a:avLst/>
          </a:prstGeom>
        </p:spPr>
      </p:pic>
      <p:sp>
        <p:nvSpPr>
          <p:cNvPr id="18" name="Title 1"/>
          <p:cNvSpPr txBox="1">
            <a:spLocks/>
          </p:cNvSpPr>
          <p:nvPr/>
        </p:nvSpPr>
        <p:spPr>
          <a:xfrm>
            <a:off x="793376" y="692847"/>
            <a:ext cx="6398835" cy="755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DC521C"/>
                </a:solidFill>
                <a:latin typeface="+mn-lt"/>
              </a:rPr>
              <a:t>Is my anxiety normal?</a:t>
            </a:r>
            <a:r>
              <a:rPr lang="en-GB" b="1" dirty="0" smtClean="0">
                <a:solidFill>
                  <a:srgbClr val="FFFFFF"/>
                </a:solidFill>
                <a:latin typeface="+mn-lt"/>
              </a:rPr>
              <a:t>!</a:t>
            </a:r>
            <a:endParaRPr lang="en-GB" b="1" dirty="0">
              <a:solidFill>
                <a:srgbClr val="FFFFFF"/>
              </a:solidFill>
              <a:latin typeface="+mn-lt"/>
            </a:endParaRPr>
          </a:p>
        </p:txBody>
      </p:sp>
      <p:sp>
        <p:nvSpPr>
          <p:cNvPr id="3" name="Content Placeholder 2">
            <a:extLst>
              <a:ext uri="{FF2B5EF4-FFF2-40B4-BE49-F238E27FC236}">
                <a16:creationId xmlns="" xmlns:a16="http://schemas.microsoft.com/office/drawing/2014/main" id="{8F8BD487-589F-4505-B1BF-36EE2F8A9A3E}"/>
              </a:ext>
            </a:extLst>
          </p:cNvPr>
          <p:cNvSpPr>
            <a:spLocks noGrp="1"/>
          </p:cNvSpPr>
          <p:nvPr>
            <p:ph idx="1"/>
          </p:nvPr>
        </p:nvSpPr>
        <p:spPr>
          <a:xfrm>
            <a:off x="1244052" y="1784789"/>
            <a:ext cx="8928493" cy="3549233"/>
          </a:xfrm>
        </p:spPr>
        <p:txBody>
          <a:bodyPr>
            <a:normAutofit fontScale="92500" lnSpcReduction="20000"/>
          </a:bodyPr>
          <a:lstStyle/>
          <a:p>
            <a:pPr marL="0" indent="0">
              <a:buClr>
                <a:srgbClr val="0066FF"/>
              </a:buClr>
              <a:buNone/>
            </a:pPr>
            <a:r>
              <a:rPr lang="en-GB" dirty="0" smtClean="0">
                <a:cs typeface="Cavolini" panose="03000502040302020204" pitchFamily="66" charset="0"/>
              </a:rPr>
              <a:t>Anxiety is a feeling of worry, nervousness or unease about something with an uncertain outcome</a:t>
            </a:r>
          </a:p>
          <a:p>
            <a:pPr marL="0" indent="0">
              <a:buClr>
                <a:srgbClr val="0066FF"/>
              </a:buClr>
              <a:buNone/>
            </a:pPr>
            <a:r>
              <a:rPr lang="en-GB" dirty="0" smtClean="0">
                <a:cs typeface="Cavolini" panose="03000502040302020204" pitchFamily="66" charset="0"/>
              </a:rPr>
              <a:t>Anxiety</a:t>
            </a:r>
            <a:r>
              <a:rPr lang="en-GB" dirty="0">
                <a:cs typeface="Cavolini" panose="03000502040302020204" pitchFamily="66" charset="0"/>
              </a:rPr>
              <a:t>/worry </a:t>
            </a:r>
            <a:r>
              <a:rPr lang="en-GB" b="1" dirty="0">
                <a:solidFill>
                  <a:srgbClr val="2174BD"/>
                </a:solidFill>
                <a:cs typeface="Cavolini" panose="03000502040302020204" pitchFamily="66" charset="0"/>
              </a:rPr>
              <a:t>cannot</a:t>
            </a:r>
            <a:r>
              <a:rPr lang="en-GB" dirty="0">
                <a:solidFill>
                  <a:srgbClr val="2174BD"/>
                </a:solidFill>
                <a:cs typeface="Cavolini" panose="03000502040302020204" pitchFamily="66" charset="0"/>
              </a:rPr>
              <a:t> </a:t>
            </a:r>
            <a:r>
              <a:rPr lang="en-GB" b="1" dirty="0">
                <a:solidFill>
                  <a:srgbClr val="2174BD"/>
                </a:solidFill>
                <a:cs typeface="Cavolini" panose="03000502040302020204" pitchFamily="66" charset="0"/>
              </a:rPr>
              <a:t>hurt </a:t>
            </a:r>
            <a:r>
              <a:rPr lang="en-GB" b="1" dirty="0" smtClean="0">
                <a:solidFill>
                  <a:srgbClr val="2174BD"/>
                </a:solidFill>
                <a:cs typeface="Cavolini" panose="03000502040302020204" pitchFamily="66" charset="0"/>
              </a:rPr>
              <a:t>you</a:t>
            </a:r>
          </a:p>
          <a:p>
            <a:pPr marL="0" indent="0">
              <a:buClr>
                <a:srgbClr val="0066FF"/>
              </a:buClr>
              <a:buNone/>
            </a:pPr>
            <a:r>
              <a:rPr lang="en-GB" b="1" dirty="0" smtClean="0">
                <a:solidFill>
                  <a:srgbClr val="2174BD"/>
                </a:solidFill>
                <a:cs typeface="Cavolini" panose="03000502040302020204" pitchFamily="66" charset="0"/>
              </a:rPr>
              <a:t>Anxiety can help protect us from danger and can encourage us to practice skills and be motivated to study for tests and exams</a:t>
            </a:r>
            <a:endParaRPr lang="en-GB" b="1" dirty="0">
              <a:solidFill>
                <a:srgbClr val="2174BD"/>
              </a:solidFill>
              <a:cs typeface="Cavolini" panose="03000502040302020204" pitchFamily="66" charset="0"/>
            </a:endParaRPr>
          </a:p>
          <a:p>
            <a:pPr marL="0" indent="0">
              <a:buClr>
                <a:srgbClr val="0066FF"/>
              </a:buClr>
              <a:buNone/>
            </a:pPr>
            <a:r>
              <a:rPr lang="en-GB" dirty="0" smtClean="0">
                <a:solidFill>
                  <a:srgbClr val="DC521C"/>
                </a:solidFill>
                <a:cs typeface="Cavolini" panose="03000502040302020204" pitchFamily="66" charset="0"/>
              </a:rPr>
              <a:t>It </a:t>
            </a:r>
            <a:r>
              <a:rPr lang="en-GB" dirty="0">
                <a:solidFill>
                  <a:srgbClr val="DC521C"/>
                </a:solidFill>
                <a:cs typeface="Cavolini" panose="03000502040302020204" pitchFamily="66" charset="0"/>
              </a:rPr>
              <a:t>is normal</a:t>
            </a:r>
            <a:r>
              <a:rPr lang="en-GB" dirty="0">
                <a:cs typeface="Cavolini" panose="03000502040302020204" pitchFamily="66" charset="0"/>
              </a:rPr>
              <a:t> to feel this </a:t>
            </a:r>
            <a:r>
              <a:rPr lang="en-GB" dirty="0" smtClean="0">
                <a:cs typeface="Cavolini" panose="03000502040302020204" pitchFamily="66" charset="0"/>
              </a:rPr>
              <a:t>way but, </a:t>
            </a:r>
            <a:r>
              <a:rPr lang="en-GB" b="1" dirty="0" smtClean="0">
                <a:solidFill>
                  <a:srgbClr val="DC521C"/>
                </a:solidFill>
                <a:cs typeface="Cavolini" panose="03000502040302020204" pitchFamily="66" charset="0"/>
              </a:rPr>
              <a:t>in excess</a:t>
            </a:r>
            <a:r>
              <a:rPr lang="en-GB" dirty="0" smtClean="0">
                <a:solidFill>
                  <a:srgbClr val="DC521C"/>
                </a:solidFill>
                <a:cs typeface="Cavolini" panose="03000502040302020204" pitchFamily="66" charset="0"/>
              </a:rPr>
              <a:t>, </a:t>
            </a:r>
            <a:r>
              <a:rPr lang="en-GB" dirty="0" smtClean="0">
                <a:cs typeface="Cavolini" panose="03000502040302020204" pitchFamily="66" charset="0"/>
              </a:rPr>
              <a:t>anxiety is </a:t>
            </a:r>
            <a:r>
              <a:rPr lang="en-GB" b="1" dirty="0" smtClean="0">
                <a:solidFill>
                  <a:srgbClr val="DC521C"/>
                </a:solidFill>
                <a:cs typeface="Cavolini" panose="03000502040302020204" pitchFamily="66" charset="0"/>
              </a:rPr>
              <a:t>unhelpful and feels horrible </a:t>
            </a:r>
          </a:p>
          <a:p>
            <a:pPr marL="0" indent="0">
              <a:buClr>
                <a:srgbClr val="0066FF"/>
              </a:buClr>
              <a:buNone/>
            </a:pPr>
            <a:r>
              <a:rPr lang="en-GB" dirty="0" smtClean="0">
                <a:cs typeface="Cavolini" panose="03000502040302020204" pitchFamily="66" charset="0"/>
              </a:rPr>
              <a:t>There </a:t>
            </a:r>
            <a:r>
              <a:rPr lang="en-GB" dirty="0">
                <a:cs typeface="Cavolini" panose="03000502040302020204" pitchFamily="66" charset="0"/>
              </a:rPr>
              <a:t>are things we can do to help you </a:t>
            </a:r>
            <a:r>
              <a:rPr lang="en-GB" dirty="0" smtClean="0">
                <a:cs typeface="Cavolini" panose="03000502040302020204" pitchFamily="66" charset="0"/>
              </a:rPr>
              <a:t>with these feelings – </a:t>
            </a:r>
            <a:r>
              <a:rPr lang="en-GB" b="1" dirty="0" smtClean="0">
                <a:solidFill>
                  <a:srgbClr val="2174BD"/>
                </a:solidFill>
                <a:cs typeface="Cavolini" panose="03000502040302020204" pitchFamily="66" charset="0"/>
              </a:rPr>
              <a:t>learning to manage these feelings is good for your health and well being</a:t>
            </a:r>
            <a:endParaRPr lang="en-GB" b="1" dirty="0">
              <a:solidFill>
                <a:srgbClr val="2174BD"/>
              </a:solidFill>
              <a:cs typeface="Cavolini" panose="03000502040302020204" pitchFamily="66" charset="0"/>
            </a:endParaRPr>
          </a:p>
          <a:p>
            <a:pPr marL="0" indent="0">
              <a:buNone/>
            </a:pPr>
            <a:endParaRPr lang="en-GB" dirty="0"/>
          </a:p>
        </p:txBody>
      </p:sp>
      <p:sp>
        <p:nvSpPr>
          <p:cNvPr id="9" name="Rectangle 8">
            <a:extLst>
              <a:ext uri="{FF2B5EF4-FFF2-40B4-BE49-F238E27FC236}">
                <a16:creationId xmlns="" xmlns:a16="http://schemas.microsoft.com/office/drawing/2014/main" id="{0085499A-9898-4CA7-9CC3-3C72FF50B1B2}"/>
              </a:ext>
            </a:extLst>
          </p:cNvPr>
          <p:cNvSpPr/>
          <p:nvPr/>
        </p:nvSpPr>
        <p:spPr>
          <a:xfrm>
            <a:off x="0" y="0"/>
            <a:ext cx="12192000" cy="68580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a:stretch>
            <a:fillRect/>
          </a:stretch>
        </p:blipFill>
        <p:spPr>
          <a:xfrm>
            <a:off x="562299" y="1562445"/>
            <a:ext cx="721067" cy="937390"/>
          </a:xfrm>
          <a:prstGeom prst="rect">
            <a:avLst/>
          </a:prstGeom>
        </p:spPr>
      </p:pic>
      <p:pic>
        <p:nvPicPr>
          <p:cNvPr id="14" name="Picture 13"/>
          <p:cNvPicPr>
            <a:picLocks noChangeAspect="1"/>
          </p:cNvPicPr>
          <p:nvPr/>
        </p:nvPicPr>
        <p:blipFill>
          <a:blip r:embed="rId4"/>
          <a:stretch>
            <a:fillRect/>
          </a:stretch>
        </p:blipFill>
        <p:spPr>
          <a:xfrm>
            <a:off x="525063" y="2058744"/>
            <a:ext cx="828243" cy="1050455"/>
          </a:xfrm>
          <a:prstGeom prst="rect">
            <a:avLst/>
          </a:prstGeom>
        </p:spPr>
      </p:pic>
      <p:pic>
        <p:nvPicPr>
          <p:cNvPr id="16" name="Picture 15"/>
          <p:cNvPicPr>
            <a:picLocks noChangeAspect="1"/>
          </p:cNvPicPr>
          <p:nvPr/>
        </p:nvPicPr>
        <p:blipFill>
          <a:blip r:embed="rId5"/>
          <a:stretch>
            <a:fillRect/>
          </a:stretch>
        </p:blipFill>
        <p:spPr>
          <a:xfrm>
            <a:off x="487722" y="3202223"/>
            <a:ext cx="1046024" cy="134304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0496" y="5165713"/>
            <a:ext cx="1012903" cy="1161859"/>
          </a:xfrm>
          <a:prstGeom prst="rect">
            <a:avLst/>
          </a:prstGeom>
        </p:spPr>
      </p:pic>
      <p:pic>
        <p:nvPicPr>
          <p:cNvPr id="20" name="Picture 19"/>
          <p:cNvPicPr>
            <a:picLocks noChangeAspect="1"/>
          </p:cNvPicPr>
          <p:nvPr/>
        </p:nvPicPr>
        <p:blipFill>
          <a:blip r:embed="rId7"/>
          <a:stretch>
            <a:fillRect/>
          </a:stretch>
        </p:blipFill>
        <p:spPr>
          <a:xfrm>
            <a:off x="407360" y="3799604"/>
            <a:ext cx="1333500" cy="2019300"/>
          </a:xfrm>
          <a:prstGeom prst="rect">
            <a:avLst/>
          </a:prstGeom>
        </p:spPr>
      </p:pic>
    </p:spTree>
    <p:extLst>
      <p:ext uri="{BB962C8B-B14F-4D97-AF65-F5344CB8AC3E}">
        <p14:creationId xmlns:p14="http://schemas.microsoft.com/office/powerpoint/2010/main" val="32043134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itle 1"/>
          <p:cNvSpPr txBox="1">
            <a:spLocks/>
          </p:cNvSpPr>
          <p:nvPr/>
        </p:nvSpPr>
        <p:spPr>
          <a:xfrm>
            <a:off x="793376" y="692847"/>
            <a:ext cx="7655466" cy="755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rgbClr val="DC521C"/>
                </a:solidFill>
                <a:latin typeface="+mn-lt"/>
              </a:rPr>
              <a:t>How do I know if I need help?</a:t>
            </a:r>
            <a:endParaRPr lang="en-GB" b="1" dirty="0">
              <a:solidFill>
                <a:srgbClr val="FFFFFF"/>
              </a:solidFill>
              <a:latin typeface="+mn-lt"/>
            </a:endParaRPr>
          </a:p>
        </p:txBody>
      </p:sp>
      <p:sp>
        <p:nvSpPr>
          <p:cNvPr id="3" name="Footer Placeholder 2">
            <a:extLst>
              <a:ext uri="{FF2B5EF4-FFF2-40B4-BE49-F238E27FC236}">
                <a16:creationId xmlns:a16="http://schemas.microsoft.com/office/drawing/2014/main" xmlns="" id="{4E7B6D4B-A47B-46A9-9BBB-2EEBC834E55C}"/>
              </a:ext>
            </a:extLst>
          </p:cNvPr>
          <p:cNvSpPr>
            <a:spLocks noGrp="1"/>
          </p:cNvSpPr>
          <p:nvPr>
            <p:ph type="ftr" sz="quarter" idx="11"/>
          </p:nvPr>
        </p:nvSpPr>
        <p:spPr>
          <a:xfrm>
            <a:off x="1521648" y="7023823"/>
            <a:ext cx="9081655" cy="318655"/>
          </a:xfrm>
        </p:spPr>
        <p:txBody>
          <a:bodyPr/>
          <a:lstStyle/>
          <a:p>
            <a:pPr algn="ctr"/>
            <a:r>
              <a:rPr lang="en-GB" dirty="0"/>
              <a:t>NSFT PSYCHOLOGY IN SCHOOLS PROJECT (B Mosley, S St Ledger, T Scully, L Brindle, H Westgate &amp; A Woods) and co-produced with participating schools</a:t>
            </a:r>
            <a:endParaRPr lang="en-US" dirty="0"/>
          </a:p>
        </p:txBody>
      </p:sp>
      <p:sp>
        <p:nvSpPr>
          <p:cNvPr id="18" name="Oval 17"/>
          <p:cNvSpPr>
            <a:spLocks noChangeAspect="1"/>
          </p:cNvSpPr>
          <p:nvPr/>
        </p:nvSpPr>
        <p:spPr>
          <a:xfrm>
            <a:off x="933433" y="1785390"/>
            <a:ext cx="1440000" cy="1440004"/>
          </a:xfrm>
          <a:prstGeom prst="ellipse">
            <a:avLst/>
          </a:prstGeom>
          <a:solidFill>
            <a:srgbClr val="276AA6"/>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20" name="Rectangle 19"/>
          <p:cNvSpPr/>
          <p:nvPr/>
        </p:nvSpPr>
        <p:spPr>
          <a:xfrm>
            <a:off x="818029" y="3322719"/>
            <a:ext cx="1577824" cy="2677656"/>
          </a:xfrm>
          <a:prstGeom prst="rect">
            <a:avLst/>
          </a:prstGeom>
        </p:spPr>
        <p:txBody>
          <a:bodyPr wrap="square">
            <a:spAutoFit/>
          </a:bodyPr>
          <a:lstStyle/>
          <a:p>
            <a:pPr lvl="0" algn="ctr">
              <a:lnSpc>
                <a:spcPct val="100000"/>
              </a:lnSpc>
              <a:defRPr cap="all"/>
            </a:pPr>
            <a:r>
              <a:rPr lang="en-GB" sz="1400" b="1" dirty="0" smtClean="0">
                <a:solidFill>
                  <a:srgbClr val="FFFFFF"/>
                </a:solidFill>
              </a:rPr>
              <a:t>If you regularly experience </a:t>
            </a:r>
            <a:r>
              <a:rPr lang="en-GB" sz="1400" b="1" dirty="0" smtClean="0">
                <a:solidFill>
                  <a:srgbClr val="DC521C"/>
                </a:solidFill>
              </a:rPr>
              <a:t>physical changes </a:t>
            </a:r>
            <a:r>
              <a:rPr lang="en-GB" sz="1400" b="1" dirty="0" smtClean="0">
                <a:solidFill>
                  <a:srgbClr val="FFFFFF"/>
                </a:solidFill>
              </a:rPr>
              <a:t>as a result of your anxiety – e.g. </a:t>
            </a:r>
            <a:r>
              <a:rPr lang="en-GB" sz="1400" b="1" dirty="0" smtClean="0">
                <a:solidFill>
                  <a:srgbClr val="DC521C"/>
                </a:solidFill>
              </a:rPr>
              <a:t>sweating / sickness / panic attacks / abdominal pains / headaches </a:t>
            </a:r>
            <a:endParaRPr lang="en-US" sz="1400" b="1" dirty="0">
              <a:solidFill>
                <a:srgbClr val="DC521C"/>
              </a:solidFill>
            </a:endParaRPr>
          </a:p>
        </p:txBody>
      </p:sp>
      <p:sp>
        <p:nvSpPr>
          <p:cNvPr id="13" name="Oval 12"/>
          <p:cNvSpPr/>
          <p:nvPr/>
        </p:nvSpPr>
        <p:spPr>
          <a:xfrm>
            <a:off x="5436543" y="1785390"/>
            <a:ext cx="1414241" cy="1414241"/>
          </a:xfrm>
          <a:prstGeom prst="ellipse">
            <a:avLst/>
          </a:prstGeom>
          <a:solidFill>
            <a:srgbClr val="276AA6"/>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24" name="Rectangle 23"/>
          <p:cNvSpPr/>
          <p:nvPr/>
        </p:nvSpPr>
        <p:spPr>
          <a:xfrm>
            <a:off x="5292419" y="3322719"/>
            <a:ext cx="1624980" cy="1754327"/>
          </a:xfrm>
          <a:prstGeom prst="rect">
            <a:avLst/>
          </a:prstGeom>
        </p:spPr>
        <p:txBody>
          <a:bodyPr wrap="square">
            <a:spAutoFit/>
          </a:bodyPr>
          <a:lstStyle/>
          <a:p>
            <a:pPr lvl="0" algn="ctr">
              <a:lnSpc>
                <a:spcPct val="100000"/>
              </a:lnSpc>
              <a:defRPr cap="all"/>
            </a:pPr>
            <a:r>
              <a:rPr lang="en-GB" b="1" dirty="0" smtClean="0">
                <a:solidFill>
                  <a:srgbClr val="FFFFFF"/>
                </a:solidFill>
              </a:rPr>
              <a:t>you </a:t>
            </a:r>
            <a:r>
              <a:rPr lang="en-GB" b="1" dirty="0" smtClean="0">
                <a:solidFill>
                  <a:srgbClr val="DC521C"/>
                </a:solidFill>
              </a:rPr>
              <a:t>WORRY </a:t>
            </a:r>
          </a:p>
          <a:p>
            <a:pPr lvl="0" algn="ctr">
              <a:lnSpc>
                <a:spcPct val="100000"/>
              </a:lnSpc>
              <a:defRPr cap="all"/>
            </a:pPr>
            <a:r>
              <a:rPr lang="en-GB" b="1" dirty="0" smtClean="0">
                <a:solidFill>
                  <a:srgbClr val="DC521C"/>
                </a:solidFill>
              </a:rPr>
              <a:t>A LOT ABOUT THINGS THAT MIGHT</a:t>
            </a:r>
            <a:r>
              <a:rPr lang="en-GB" b="1" dirty="0" smtClean="0"/>
              <a:t> </a:t>
            </a:r>
            <a:r>
              <a:rPr lang="en-GB" b="1" dirty="0" smtClean="0">
                <a:solidFill>
                  <a:srgbClr val="DC521C"/>
                </a:solidFill>
              </a:rPr>
              <a:t>HAPPEN</a:t>
            </a:r>
            <a:r>
              <a:rPr lang="en-GB" b="1" dirty="0" smtClean="0"/>
              <a:t> </a:t>
            </a:r>
            <a:r>
              <a:rPr lang="en-GB" b="1" dirty="0" smtClean="0">
                <a:solidFill>
                  <a:srgbClr val="FFFFFF"/>
                </a:solidFill>
              </a:rPr>
              <a:t>AT SCHOOL</a:t>
            </a:r>
            <a:endParaRPr lang="en-US" b="1" dirty="0">
              <a:solidFill>
                <a:srgbClr val="FFFFFF"/>
              </a:solidFill>
            </a:endParaRPr>
          </a:p>
        </p:txBody>
      </p:sp>
      <p:sp>
        <p:nvSpPr>
          <p:cNvPr id="22" name="Rectangle 21"/>
          <p:cNvSpPr/>
          <p:nvPr/>
        </p:nvSpPr>
        <p:spPr>
          <a:xfrm>
            <a:off x="3142100" y="3322719"/>
            <a:ext cx="1518681" cy="646331"/>
          </a:xfrm>
          <a:prstGeom prst="rect">
            <a:avLst/>
          </a:prstGeom>
        </p:spPr>
        <p:txBody>
          <a:bodyPr wrap="square">
            <a:spAutoFit/>
          </a:bodyPr>
          <a:lstStyle/>
          <a:p>
            <a:pPr lvl="0" algn="ctr">
              <a:lnSpc>
                <a:spcPct val="100000"/>
              </a:lnSpc>
              <a:defRPr cap="all"/>
            </a:pPr>
            <a:r>
              <a:rPr lang="en-GB" b="1" dirty="0" smtClean="0">
                <a:solidFill>
                  <a:srgbClr val="FFFFFF"/>
                </a:solidFill>
              </a:rPr>
              <a:t>If you      </a:t>
            </a:r>
            <a:r>
              <a:rPr lang="en-GB" b="1" dirty="0" smtClean="0">
                <a:solidFill>
                  <a:srgbClr val="DC521C"/>
                </a:solidFill>
              </a:rPr>
              <a:t>self harm</a:t>
            </a:r>
            <a:endParaRPr lang="en-US" b="1" dirty="0">
              <a:solidFill>
                <a:srgbClr val="DC521C"/>
              </a:solidFill>
            </a:endParaRPr>
          </a:p>
        </p:txBody>
      </p:sp>
      <p:sp>
        <p:nvSpPr>
          <p:cNvPr id="16" name="Oval 15"/>
          <p:cNvSpPr>
            <a:spLocks noChangeAspect="1"/>
          </p:cNvSpPr>
          <p:nvPr/>
        </p:nvSpPr>
        <p:spPr>
          <a:xfrm>
            <a:off x="3184988" y="1785390"/>
            <a:ext cx="1440000" cy="1440000"/>
          </a:xfrm>
          <a:prstGeom prst="ellipse">
            <a:avLst/>
          </a:prstGeom>
          <a:solidFill>
            <a:srgbClr val="276AA6"/>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4" name="Oval 13"/>
          <p:cNvSpPr>
            <a:spLocks noChangeAspect="1"/>
          </p:cNvSpPr>
          <p:nvPr/>
        </p:nvSpPr>
        <p:spPr>
          <a:xfrm>
            <a:off x="7662339" y="1785390"/>
            <a:ext cx="1440330" cy="1440330"/>
          </a:xfrm>
          <a:prstGeom prst="ellipse">
            <a:avLst/>
          </a:prstGeom>
          <a:solidFill>
            <a:srgbClr val="276AA6"/>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29" name="Rectangle 28"/>
          <p:cNvSpPr/>
          <p:nvPr/>
        </p:nvSpPr>
        <p:spPr>
          <a:xfrm>
            <a:off x="7518451" y="3322719"/>
            <a:ext cx="1737688" cy="1600438"/>
          </a:xfrm>
          <a:prstGeom prst="rect">
            <a:avLst/>
          </a:prstGeom>
        </p:spPr>
        <p:txBody>
          <a:bodyPr wrap="square">
            <a:spAutoFit/>
          </a:bodyPr>
          <a:lstStyle/>
          <a:p>
            <a:pPr lvl="0" algn="ctr">
              <a:lnSpc>
                <a:spcPct val="100000"/>
              </a:lnSpc>
              <a:defRPr cap="all"/>
            </a:pPr>
            <a:r>
              <a:rPr lang="en-GB" sz="1400" b="1" dirty="0" smtClean="0">
                <a:solidFill>
                  <a:srgbClr val="FFFFFF"/>
                </a:solidFill>
              </a:rPr>
              <a:t>Your worries </a:t>
            </a:r>
            <a:r>
              <a:rPr lang="en-GB" sz="1400" b="1" dirty="0" smtClean="0">
                <a:solidFill>
                  <a:srgbClr val="DC521C"/>
                </a:solidFill>
              </a:rPr>
              <a:t>affect your mood </a:t>
            </a:r>
            <a:r>
              <a:rPr lang="en-GB" sz="1400" b="1" dirty="0" smtClean="0">
                <a:solidFill>
                  <a:srgbClr val="FFFFFF"/>
                </a:solidFill>
              </a:rPr>
              <a:t>and </a:t>
            </a:r>
            <a:r>
              <a:rPr lang="en-GB" sz="1400" b="1" dirty="0" smtClean="0">
                <a:solidFill>
                  <a:srgbClr val="DC521C"/>
                </a:solidFill>
              </a:rPr>
              <a:t>stop you sleeping properly </a:t>
            </a:r>
            <a:r>
              <a:rPr lang="en-GB" sz="1400" b="1" dirty="0" smtClean="0">
                <a:solidFill>
                  <a:srgbClr val="FFFFFF"/>
                </a:solidFill>
              </a:rPr>
              <a:t>at night </a:t>
            </a:r>
            <a:r>
              <a:rPr lang="en-GB" sz="1400" b="1" dirty="0" smtClean="0">
                <a:solidFill>
                  <a:srgbClr val="DC521C"/>
                </a:solidFill>
              </a:rPr>
              <a:t>or participating in things you enjoy</a:t>
            </a:r>
            <a:endParaRPr lang="en-US" sz="1400" b="1" dirty="0">
              <a:solidFill>
                <a:srgbClr val="DC521C"/>
              </a:solidFill>
            </a:endParaRPr>
          </a:p>
        </p:txBody>
      </p:sp>
      <p:sp>
        <p:nvSpPr>
          <p:cNvPr id="15" name="Oval 14"/>
          <p:cNvSpPr>
            <a:spLocks noChangeAspect="1"/>
          </p:cNvSpPr>
          <p:nvPr/>
        </p:nvSpPr>
        <p:spPr>
          <a:xfrm>
            <a:off x="9914225" y="1785390"/>
            <a:ext cx="1440330" cy="1440330"/>
          </a:xfrm>
          <a:prstGeom prst="ellipse">
            <a:avLst/>
          </a:prstGeom>
          <a:solidFill>
            <a:srgbClr val="276AA6"/>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30" name="Rectangle 29"/>
          <p:cNvSpPr/>
          <p:nvPr/>
        </p:nvSpPr>
        <p:spPr>
          <a:xfrm>
            <a:off x="9765546" y="3322719"/>
            <a:ext cx="1737688" cy="1754327"/>
          </a:xfrm>
          <a:prstGeom prst="rect">
            <a:avLst/>
          </a:prstGeom>
        </p:spPr>
        <p:txBody>
          <a:bodyPr wrap="square">
            <a:spAutoFit/>
          </a:bodyPr>
          <a:lstStyle/>
          <a:p>
            <a:pPr lvl="0" algn="ctr">
              <a:lnSpc>
                <a:spcPct val="100000"/>
              </a:lnSpc>
              <a:defRPr cap="all"/>
            </a:pPr>
            <a:r>
              <a:rPr lang="en-GB" b="1" dirty="0" smtClean="0">
                <a:solidFill>
                  <a:srgbClr val="FFFFFF"/>
                </a:solidFill>
              </a:rPr>
              <a:t>your anxiety </a:t>
            </a:r>
            <a:r>
              <a:rPr lang="en-GB" b="1" dirty="0" smtClean="0">
                <a:solidFill>
                  <a:schemeClr val="bg1"/>
                </a:solidFill>
              </a:rPr>
              <a:t>MAKEs you FEEL </a:t>
            </a:r>
            <a:r>
              <a:rPr lang="en-GB" b="1" dirty="0" smtClean="0">
                <a:solidFill>
                  <a:srgbClr val="FFFFFF"/>
                </a:solidFill>
              </a:rPr>
              <a:t>like </a:t>
            </a:r>
            <a:r>
              <a:rPr lang="en-GB" b="1" dirty="0" smtClean="0">
                <a:solidFill>
                  <a:srgbClr val="DC521C"/>
                </a:solidFill>
              </a:rPr>
              <a:t>you DON’T WANT TO GO TO SCHOOL</a:t>
            </a:r>
            <a:endParaRPr lang="en-US" b="1" dirty="0">
              <a:solidFill>
                <a:srgbClr val="DC521C"/>
              </a:solidFill>
            </a:endParaRPr>
          </a:p>
        </p:txBody>
      </p:sp>
      <p:pic>
        <p:nvPicPr>
          <p:cNvPr id="11" name="Picture 10" descr="tick black cop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1851">
            <a:off x="5680254" y="1852949"/>
            <a:ext cx="862932" cy="1190740"/>
          </a:xfrm>
          <a:prstGeom prst="rect">
            <a:avLst/>
          </a:prstGeom>
        </p:spPr>
      </p:pic>
      <p:pic>
        <p:nvPicPr>
          <p:cNvPr id="57" name="Picture 56" descr="tick black cop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1851">
            <a:off x="3406261" y="1956094"/>
            <a:ext cx="780982" cy="1077659"/>
          </a:xfrm>
          <a:prstGeom prst="rect">
            <a:avLst/>
          </a:prstGeom>
        </p:spPr>
      </p:pic>
      <p:pic>
        <p:nvPicPr>
          <p:cNvPr id="61" name="Picture 60" descr="tick black cop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1851">
            <a:off x="1294660" y="1995336"/>
            <a:ext cx="701766" cy="968351"/>
          </a:xfrm>
          <a:prstGeom prst="rect">
            <a:avLst/>
          </a:prstGeom>
        </p:spPr>
      </p:pic>
      <p:pic>
        <p:nvPicPr>
          <p:cNvPr id="66" name="Picture 65" descr="tick black cop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1851">
            <a:off x="10183253" y="1951366"/>
            <a:ext cx="780982" cy="1077659"/>
          </a:xfrm>
          <a:prstGeom prst="rect">
            <a:avLst/>
          </a:prstGeom>
        </p:spPr>
      </p:pic>
      <p:pic>
        <p:nvPicPr>
          <p:cNvPr id="67" name="Picture 66" descr="tick black copy.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1851">
            <a:off x="8071652" y="1990608"/>
            <a:ext cx="701766" cy="968351"/>
          </a:xfrm>
          <a:prstGeom prst="rect">
            <a:avLst/>
          </a:prstGeom>
        </p:spPr>
      </p:pic>
    </p:spTree>
    <p:extLst>
      <p:ext uri="{BB962C8B-B14F-4D97-AF65-F5344CB8AC3E}">
        <p14:creationId xmlns:p14="http://schemas.microsoft.com/office/powerpoint/2010/main" val="13862024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rgbClr val="276A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 xmlns:a16="http://schemas.microsoft.com/office/drawing/2014/main" id="{3BEE3486-B81E-46A2-9C87-72CA6368DE93}"/>
              </a:ext>
            </a:extLst>
          </p:cNvPr>
          <p:cNvSpPr txBox="1"/>
          <p:nvPr/>
        </p:nvSpPr>
        <p:spPr>
          <a:xfrm>
            <a:off x="1689186" y="2898079"/>
            <a:ext cx="8444078" cy="3414268"/>
          </a:xfrm>
          <a:prstGeom prst="rect">
            <a:avLst/>
          </a:prstGeom>
          <a:noFill/>
        </p:spPr>
        <p:txBody>
          <a:bodyPr wrap="square" rtlCol="0">
            <a:spAutoFit/>
          </a:bodyPr>
          <a:lstStyle/>
          <a:p>
            <a:pPr lvl="0">
              <a:lnSpc>
                <a:spcPct val="107000"/>
              </a:lnSpc>
              <a:spcAft>
                <a:spcPts val="800"/>
              </a:spcAft>
              <a:buClr>
                <a:srgbClr val="0070C0"/>
              </a:buClr>
              <a:tabLst>
                <a:tab pos="457200" algn="l"/>
              </a:tabLst>
            </a:pPr>
            <a:r>
              <a:rPr lang="en-GB" sz="2000" b="1" dirty="0">
                <a:solidFill>
                  <a:schemeClr val="bg1"/>
                </a:solidFill>
                <a:effectLst/>
                <a:latin typeface="Cavolini" panose="03000502040302020204" pitchFamily="66" charset="0"/>
                <a:ea typeface="Calibri" panose="020F0502020204030204" pitchFamily="34" charset="0"/>
                <a:cs typeface="Cavolini" panose="03000502040302020204" pitchFamily="66" charset="0"/>
              </a:rPr>
              <a:t>Talk to </a:t>
            </a:r>
            <a:r>
              <a:rPr lang="en-GB" sz="2000" b="1" dirty="0" smtClean="0">
                <a:solidFill>
                  <a:schemeClr val="bg1"/>
                </a:solidFill>
                <a:effectLst/>
                <a:latin typeface="Cavolini" panose="03000502040302020204" pitchFamily="66" charset="0"/>
                <a:ea typeface="Calibri" panose="020F0502020204030204" pitchFamily="34" charset="0"/>
                <a:cs typeface="Cavolini" panose="03000502040302020204" pitchFamily="66" charset="0"/>
              </a:rPr>
              <a:t>someone you trust</a:t>
            </a:r>
            <a:r>
              <a:rPr lang="en-GB" sz="2000" b="1" dirty="0" smtClean="0">
                <a:effectLst/>
                <a:latin typeface="Cavolini" panose="03000502040302020204" pitchFamily="66" charset="0"/>
                <a:ea typeface="Calibri" panose="020F0502020204030204" pitchFamily="34" charset="0"/>
                <a:cs typeface="Cavolini" panose="03000502040302020204" pitchFamily="66" charset="0"/>
              </a:rPr>
              <a:t>, such as your Mum/Dad or carer </a:t>
            </a:r>
          </a:p>
          <a:p>
            <a:pPr lvl="0">
              <a:lnSpc>
                <a:spcPct val="107000"/>
              </a:lnSpc>
              <a:spcAft>
                <a:spcPts val="800"/>
              </a:spcAft>
              <a:buClr>
                <a:srgbClr val="0070C0"/>
              </a:buClr>
              <a:tabLst>
                <a:tab pos="457200" algn="l"/>
              </a:tabLst>
            </a:pPr>
            <a:r>
              <a:rPr lang="en-GB" sz="2000" b="1" dirty="0" smtClean="0">
                <a:solidFill>
                  <a:srgbClr val="FFFFFF"/>
                </a:solidFill>
                <a:latin typeface="Cavolini" panose="03000502040302020204" pitchFamily="66" charset="0"/>
                <a:ea typeface="Calibri" panose="020F0502020204030204" pitchFamily="34" charset="0"/>
                <a:cs typeface="Cavolini" panose="03000502040302020204" pitchFamily="66" charset="0"/>
              </a:rPr>
              <a:t>Let a teacher know </a:t>
            </a:r>
            <a:r>
              <a:rPr lang="en-GB" sz="2000" b="1" dirty="0" smtClean="0">
                <a:latin typeface="Cavolini" panose="03000502040302020204" pitchFamily="66" charset="0"/>
                <a:ea typeface="Calibri" panose="020F0502020204030204" pitchFamily="34" charset="0"/>
                <a:cs typeface="Cavolini" panose="03000502040302020204" pitchFamily="66" charset="0"/>
              </a:rPr>
              <a:t>so they can offer support from school</a:t>
            </a:r>
            <a:endParaRPr lang="en-GB" sz="2000" b="1" dirty="0" smtClean="0">
              <a:effectLst/>
              <a:latin typeface="Cavolini" panose="03000502040302020204" pitchFamily="66" charset="0"/>
              <a:ea typeface="Calibri" panose="020F0502020204030204" pitchFamily="34" charset="0"/>
              <a:cs typeface="Cavolini" panose="03000502040302020204" pitchFamily="66" charset="0"/>
            </a:endParaRPr>
          </a:p>
          <a:p>
            <a:pPr lvl="0">
              <a:lnSpc>
                <a:spcPct val="107000"/>
              </a:lnSpc>
              <a:spcAft>
                <a:spcPts val="800"/>
              </a:spcAft>
              <a:buClr>
                <a:srgbClr val="0070C0"/>
              </a:buClr>
              <a:tabLst>
                <a:tab pos="457200" algn="l"/>
              </a:tabLst>
            </a:pPr>
            <a:r>
              <a:rPr lang="en-GB" sz="2000" b="1" dirty="0" smtClean="0">
                <a:effectLst/>
                <a:latin typeface="Cavolini" panose="03000502040302020204" pitchFamily="66" charset="0"/>
                <a:ea typeface="Calibri" panose="020F0502020204030204" pitchFamily="34" charset="0"/>
                <a:cs typeface="Cavolini" panose="03000502040302020204" pitchFamily="66" charset="0"/>
              </a:rPr>
              <a:t>The </a:t>
            </a:r>
            <a:r>
              <a:rPr lang="en-GB" sz="2000" b="1" dirty="0">
                <a:solidFill>
                  <a:srgbClr val="FFFFFF"/>
                </a:solidFill>
                <a:effectLst/>
                <a:latin typeface="Cavolini" panose="03000502040302020204" pitchFamily="66" charset="0"/>
                <a:ea typeface="Calibri" panose="020F0502020204030204" pitchFamily="34" charset="0"/>
                <a:cs typeface="Cavolini" panose="03000502040302020204" pitchFamily="66" charset="0"/>
              </a:rPr>
              <a:t>#You’ve been missed </a:t>
            </a:r>
            <a:r>
              <a:rPr lang="en-US" sz="2000" b="1" dirty="0">
                <a:latin typeface="Cavolini" panose="03000502040302020204" pitchFamily="66" charset="0"/>
                <a:ea typeface="Calibri" panose="020F0502020204030204" pitchFamily="34" charset="0"/>
                <a:cs typeface="Cavolini" panose="03000502040302020204" pitchFamily="66" charset="0"/>
              </a:rPr>
              <a:t>and </a:t>
            </a:r>
            <a:r>
              <a:rPr lang="en-US" sz="2000" b="1" dirty="0">
                <a:solidFill>
                  <a:srgbClr val="FFFFFF"/>
                </a:solidFill>
                <a:latin typeface="Cavolini" panose="03000502040302020204" pitchFamily="66" charset="0"/>
                <a:ea typeface="Calibri" panose="020F0502020204030204" pitchFamily="34" charset="0"/>
                <a:cs typeface="Cavolini" panose="03000502040302020204" pitchFamily="66" charset="0"/>
              </a:rPr>
              <a:t>‘From Birmingham with Love’ </a:t>
            </a:r>
            <a:r>
              <a:rPr lang="en-GB" sz="2000" b="1" dirty="0" smtClean="0">
                <a:effectLst/>
                <a:latin typeface="Cavolini" panose="03000502040302020204" pitchFamily="66" charset="0"/>
                <a:ea typeface="Calibri" panose="020F0502020204030204" pitchFamily="34" charset="0"/>
                <a:cs typeface="Cavolini" panose="03000502040302020204" pitchFamily="66" charset="0"/>
              </a:rPr>
              <a:t>websites have </a:t>
            </a:r>
            <a:r>
              <a:rPr lang="en-GB" sz="2000" b="1" dirty="0">
                <a:effectLst/>
                <a:latin typeface="Cavolini" panose="03000502040302020204" pitchFamily="66" charset="0"/>
                <a:ea typeface="Calibri" panose="020F0502020204030204" pitchFamily="34" charset="0"/>
                <a:cs typeface="Cavolini" panose="03000502040302020204" pitchFamily="66" charset="0"/>
              </a:rPr>
              <a:t>lots of </a:t>
            </a:r>
            <a:r>
              <a:rPr lang="en-GB" sz="2000" b="1" dirty="0" smtClean="0">
                <a:effectLst/>
                <a:latin typeface="Cavolini" panose="03000502040302020204" pitchFamily="66" charset="0"/>
                <a:ea typeface="Calibri" panose="020F0502020204030204" pitchFamily="34" charset="0"/>
                <a:cs typeface="Cavolini" panose="03000502040302020204" pitchFamily="66" charset="0"/>
              </a:rPr>
              <a:t>information, videos and activities to </a:t>
            </a:r>
            <a:r>
              <a:rPr lang="en-GB" sz="2000" b="1" u="sng" dirty="0" smtClean="0">
                <a:effectLst/>
                <a:latin typeface="Cavolini" panose="03000502040302020204" pitchFamily="66" charset="0"/>
                <a:ea typeface="Calibri" panose="020F0502020204030204" pitchFamily="34" charset="0"/>
                <a:cs typeface="Cavolini" panose="03000502040302020204" pitchFamily="66" charset="0"/>
              </a:rPr>
              <a:t>‘read’, ‘watch’ and ‘do’</a:t>
            </a:r>
            <a:r>
              <a:rPr lang="en-GB" sz="2000" b="1" dirty="0" smtClean="0">
                <a:effectLst/>
                <a:latin typeface="Cavolini" panose="03000502040302020204" pitchFamily="66" charset="0"/>
                <a:ea typeface="Calibri" panose="020F0502020204030204" pitchFamily="34" charset="0"/>
                <a:cs typeface="Cavolini" panose="03000502040302020204" pitchFamily="66" charset="0"/>
              </a:rPr>
              <a:t> to </a:t>
            </a:r>
            <a:r>
              <a:rPr lang="en-GB" sz="2000" b="1" dirty="0">
                <a:effectLst/>
                <a:latin typeface="Cavolini" panose="03000502040302020204" pitchFamily="66" charset="0"/>
                <a:ea typeface="Calibri" panose="020F0502020204030204" pitchFamily="34" charset="0"/>
                <a:cs typeface="Cavolini" panose="03000502040302020204" pitchFamily="66" charset="0"/>
              </a:rPr>
              <a:t>help you </a:t>
            </a:r>
            <a:r>
              <a:rPr lang="en-GB" sz="2000" b="1" dirty="0" smtClean="0">
                <a:effectLst/>
                <a:latin typeface="Cavolini" panose="03000502040302020204" pitchFamily="66" charset="0"/>
                <a:ea typeface="Calibri" panose="020F0502020204030204" pitchFamily="34" charset="0"/>
                <a:cs typeface="Cavolini" panose="03000502040302020204" pitchFamily="66" charset="0"/>
              </a:rPr>
              <a:t>(and your parents/carer) understand </a:t>
            </a:r>
            <a:r>
              <a:rPr lang="en-GB" sz="2000" b="1" dirty="0">
                <a:effectLst/>
                <a:latin typeface="Cavolini" panose="03000502040302020204" pitchFamily="66" charset="0"/>
                <a:ea typeface="Calibri" panose="020F0502020204030204" pitchFamily="34" charset="0"/>
                <a:cs typeface="Cavolini" panose="03000502040302020204" pitchFamily="66" charset="0"/>
              </a:rPr>
              <a:t>why you feel the way you </a:t>
            </a:r>
            <a:r>
              <a:rPr lang="en-GB" sz="2000" b="1" dirty="0" smtClean="0">
                <a:effectLst/>
                <a:latin typeface="Cavolini" panose="03000502040302020204" pitchFamily="66" charset="0"/>
                <a:ea typeface="Calibri" panose="020F0502020204030204" pitchFamily="34" charset="0"/>
                <a:cs typeface="Cavolini" panose="03000502040302020204" pitchFamily="66" charset="0"/>
              </a:rPr>
              <a:t>do, and teach you ways to manage your feelings of worry or anxiety</a:t>
            </a:r>
            <a:endParaRPr lang="en-GB" sz="2000" b="1" dirty="0" smtClean="0">
              <a:effectLst/>
              <a:latin typeface="Cavolini" panose="03000502040302020204" pitchFamily="66" charset="0"/>
              <a:ea typeface="Calibri" panose="020F0502020204030204" pitchFamily="34" charset="0"/>
              <a:cs typeface="Cavolini" panose="03000502040302020204" pitchFamily="66" charset="0"/>
            </a:endParaRPr>
          </a:p>
          <a:p>
            <a:pPr marL="342900" lvl="0" indent="-342900">
              <a:lnSpc>
                <a:spcPct val="107000"/>
              </a:lnSpc>
              <a:spcAft>
                <a:spcPts val="800"/>
              </a:spcAft>
              <a:buClr>
                <a:srgbClr val="0070C0"/>
              </a:buClr>
              <a:buFont typeface="Wingdings" panose="05000000000000000000" pitchFamily="2" charset="2"/>
              <a:buChar char="q"/>
              <a:tabLst>
                <a:tab pos="457200" algn="l"/>
              </a:tabLst>
            </a:pPr>
            <a:endParaRPr lang="en-GB" sz="2000" b="1" dirty="0">
              <a:solidFill>
                <a:srgbClr val="0070C0"/>
              </a:solidFill>
              <a:effectLst/>
              <a:latin typeface="Cavolini" panose="03000502040302020204" pitchFamily="66" charset="0"/>
              <a:ea typeface="Calibri" panose="020F0502020204030204" pitchFamily="34" charset="0"/>
              <a:cs typeface="Cavolini" panose="03000502040302020204" pitchFamily="66" charset="0"/>
            </a:endParaRPr>
          </a:p>
          <a:p>
            <a:endParaRPr lang="en-GB" dirty="0"/>
          </a:p>
        </p:txBody>
      </p:sp>
      <p:sp>
        <p:nvSpPr>
          <p:cNvPr id="3" name="Rectangle 2">
            <a:extLst>
              <a:ext uri="{FF2B5EF4-FFF2-40B4-BE49-F238E27FC236}">
                <a16:creationId xmlns="" xmlns:a16="http://schemas.microsoft.com/office/drawing/2014/main" id="{95905A62-0844-4B06-975B-7826C9137EE7}"/>
              </a:ext>
            </a:extLst>
          </p:cNvPr>
          <p:cNvSpPr/>
          <p:nvPr/>
        </p:nvSpPr>
        <p:spPr>
          <a:xfrm>
            <a:off x="0" y="0"/>
            <a:ext cx="12192000" cy="68580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24873" y="300576"/>
            <a:ext cx="6253648" cy="2747976"/>
            <a:chOff x="6105274" y="4346632"/>
            <a:chExt cx="6253648" cy="2747976"/>
          </a:xfrm>
        </p:grpSpPr>
        <p:pic>
          <p:nvPicPr>
            <p:cNvPr id="10" name="Picture 9" descr="speech bubble orange.png"/>
            <p:cNvPicPr>
              <a:picLocks/>
            </p:cNvPicPr>
            <p:nvPr/>
          </p:nvPicPr>
          <p:blipFill>
            <a:blip r:embed="rId2" cstate="print">
              <a:extLst>
                <a:ext uri="{28A0092B-C50C-407E-A947-70E740481C1C}">
                  <a14:useLocalDpi xmlns:a14="http://schemas.microsoft.com/office/drawing/2010/main" val="0"/>
                </a:ext>
              </a:extLst>
            </a:blip>
            <a:stretch>
              <a:fillRect/>
            </a:stretch>
          </p:blipFill>
          <p:spPr>
            <a:xfrm rot="20813920" flipH="1">
              <a:off x="6105274" y="4346632"/>
              <a:ext cx="5167067" cy="2747976"/>
            </a:xfrm>
            <a:prstGeom prst="rect">
              <a:avLst/>
            </a:prstGeom>
          </p:spPr>
        </p:pic>
        <p:sp>
          <p:nvSpPr>
            <p:cNvPr id="12" name="Rectangle 11"/>
            <p:cNvSpPr/>
            <p:nvPr/>
          </p:nvSpPr>
          <p:spPr>
            <a:xfrm>
              <a:off x="7842153" y="4617185"/>
              <a:ext cx="4516769" cy="1446550"/>
            </a:xfrm>
            <a:prstGeom prst="rect">
              <a:avLst/>
            </a:prstGeom>
          </p:spPr>
          <p:txBody>
            <a:bodyPr wrap="square">
              <a:spAutoFit/>
            </a:bodyPr>
            <a:lstStyle/>
            <a:p>
              <a:r>
                <a:rPr lang="en-GB" sz="4400" b="1" dirty="0" smtClean="0">
                  <a:solidFill>
                    <a:schemeClr val="bg1"/>
                  </a:solidFill>
                  <a:ea typeface="Calibri" panose="020F0502020204030204" pitchFamily="34" charset="0"/>
                  <a:cs typeface="Cavolini" panose="03000502040302020204" pitchFamily="66" charset="0"/>
                </a:rPr>
                <a:t>How do </a:t>
              </a:r>
            </a:p>
            <a:p>
              <a:r>
                <a:rPr lang="en-GB" sz="4400" b="1" dirty="0" smtClean="0">
                  <a:solidFill>
                    <a:schemeClr val="bg1"/>
                  </a:solidFill>
                  <a:ea typeface="Calibri" panose="020F0502020204030204" pitchFamily="34" charset="0"/>
                  <a:cs typeface="Cavolini" panose="03000502040302020204" pitchFamily="66" charset="0"/>
                </a:rPr>
                <a:t>I get help?</a:t>
              </a:r>
              <a:endParaRPr lang="en-GB" sz="4400" b="1" dirty="0">
                <a:solidFill>
                  <a:schemeClr val="bg1"/>
                </a:solidFill>
                <a:ea typeface="Calibri" panose="020F0502020204030204" pitchFamily="34" charset="0"/>
                <a:cs typeface="Cavolini" panose="03000502040302020204" pitchFamily="66" charset="0"/>
              </a:endParaRPr>
            </a:p>
          </p:txBody>
        </p:sp>
      </p:grpSp>
      <p:pic>
        <p:nvPicPr>
          <p:cNvPr id="18" name="Picture 17"/>
          <p:cNvPicPr>
            <a:picLocks noChangeAspect="1"/>
          </p:cNvPicPr>
          <p:nvPr/>
        </p:nvPicPr>
        <p:blipFill>
          <a:blip r:embed="rId3"/>
          <a:stretch>
            <a:fillRect/>
          </a:stretch>
        </p:blipFill>
        <p:spPr>
          <a:xfrm>
            <a:off x="1484052" y="3069911"/>
            <a:ext cx="140446" cy="120382"/>
          </a:xfrm>
          <a:prstGeom prst="rect">
            <a:avLst/>
          </a:prstGeom>
        </p:spPr>
      </p:pic>
      <p:pic>
        <p:nvPicPr>
          <p:cNvPr id="19" name="Picture 18"/>
          <p:cNvPicPr>
            <a:picLocks noChangeAspect="1"/>
          </p:cNvPicPr>
          <p:nvPr/>
        </p:nvPicPr>
        <p:blipFill>
          <a:blip r:embed="rId3"/>
          <a:stretch>
            <a:fillRect/>
          </a:stretch>
        </p:blipFill>
        <p:spPr>
          <a:xfrm>
            <a:off x="1484052" y="3919547"/>
            <a:ext cx="140446" cy="120382"/>
          </a:xfrm>
          <a:prstGeom prst="rect">
            <a:avLst/>
          </a:prstGeom>
        </p:spPr>
      </p:pic>
      <p:pic>
        <p:nvPicPr>
          <p:cNvPr id="21" name="Picture 20"/>
          <p:cNvPicPr>
            <a:picLocks noChangeAspect="1"/>
          </p:cNvPicPr>
          <p:nvPr/>
        </p:nvPicPr>
        <p:blipFill>
          <a:blip r:embed="rId3"/>
          <a:stretch>
            <a:fillRect/>
          </a:stretch>
        </p:blipFill>
        <p:spPr>
          <a:xfrm>
            <a:off x="1484052" y="3494729"/>
            <a:ext cx="140446" cy="12038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7616" y="5165713"/>
            <a:ext cx="938662" cy="1161859"/>
          </a:xfrm>
          <a:prstGeom prst="rect">
            <a:avLst/>
          </a:prstGeom>
        </p:spPr>
      </p:pic>
    </p:spTree>
    <p:extLst>
      <p:ext uri="{BB962C8B-B14F-4D97-AF65-F5344CB8AC3E}">
        <p14:creationId xmlns:p14="http://schemas.microsoft.com/office/powerpoint/2010/main" val="25901020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DC52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0654" y="1759705"/>
            <a:ext cx="10515600" cy="2014257"/>
          </a:xfrm>
        </p:spPr>
        <p:txBody>
          <a:bodyPr>
            <a:noAutofit/>
          </a:bodyPr>
          <a:lstStyle/>
          <a:p>
            <a:pPr marL="0" indent="0" algn="ctr">
              <a:buNone/>
            </a:pPr>
            <a:r>
              <a:rPr lang="en-GB" sz="4000" dirty="0" smtClean="0">
                <a:solidFill>
                  <a:schemeClr val="bg1"/>
                </a:solidFill>
              </a:rPr>
              <a:t>We want you to know</a:t>
            </a:r>
          </a:p>
          <a:p>
            <a:pPr marL="0" indent="0" algn="ctr">
              <a:buNone/>
            </a:pPr>
            <a:endParaRPr lang="en-GB" sz="4000" dirty="0">
              <a:solidFill>
                <a:schemeClr val="bg1"/>
              </a:solidFill>
            </a:endParaRPr>
          </a:p>
          <a:p>
            <a:pPr marL="0" indent="0" algn="ctr">
              <a:buNone/>
            </a:pPr>
            <a:endParaRPr lang="en-GB" sz="4000" dirty="0" smtClean="0">
              <a:solidFill>
                <a:schemeClr val="bg1"/>
              </a:solidFill>
            </a:endParaRPr>
          </a:p>
          <a:p>
            <a:pPr marL="0" indent="0" algn="ctr">
              <a:buNone/>
            </a:pPr>
            <a:r>
              <a:rPr lang="en-GB" sz="4000" dirty="0" smtClean="0">
                <a:solidFill>
                  <a:schemeClr val="bg1"/>
                </a:solidFill>
              </a:rPr>
              <a:t>and it is really great to be back with you all today!</a:t>
            </a:r>
            <a:endParaRPr lang="en-GB" sz="4000" dirty="0">
              <a:solidFill>
                <a:schemeClr val="bg1"/>
              </a:solidFill>
            </a:endParaRPr>
          </a:p>
        </p:txBody>
      </p:sp>
      <p:pic>
        <p:nvPicPr>
          <p:cNvPr id="10" name="Picture 9"/>
          <p:cNvPicPr>
            <a:picLocks noChangeAspect="1"/>
          </p:cNvPicPr>
          <p:nvPr/>
        </p:nvPicPr>
        <p:blipFill>
          <a:blip r:embed="rId2"/>
          <a:stretch>
            <a:fillRect/>
          </a:stretch>
        </p:blipFill>
        <p:spPr>
          <a:xfrm>
            <a:off x="1556356" y="2486064"/>
            <a:ext cx="8982769" cy="1285017"/>
          </a:xfrm>
          <a:prstGeom prst="rect">
            <a:avLst/>
          </a:prstGeom>
        </p:spPr>
      </p:pic>
    </p:spTree>
    <p:extLst>
      <p:ext uri="{BB962C8B-B14F-4D97-AF65-F5344CB8AC3E}">
        <p14:creationId xmlns:p14="http://schemas.microsoft.com/office/powerpoint/2010/main" val="13465403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1"/>
          <p:cNvSpPr>
            <a:spLocks noGrp="1"/>
          </p:cNvSpPr>
          <p:nvPr>
            <p:ph type="title"/>
          </p:nvPr>
        </p:nvSpPr>
        <p:spPr>
          <a:xfrm>
            <a:off x="793376" y="1321359"/>
            <a:ext cx="5123329" cy="755462"/>
          </a:xfrm>
        </p:spPr>
        <p:txBody>
          <a:bodyPr>
            <a:normAutofit/>
          </a:bodyPr>
          <a:lstStyle/>
          <a:p>
            <a:r>
              <a:rPr lang="en-GB" b="1" dirty="0" smtClean="0">
                <a:solidFill>
                  <a:srgbClr val="FFFFFF"/>
                </a:solidFill>
                <a:latin typeface="+mn-lt"/>
              </a:rPr>
              <a:t>Thank you to:</a:t>
            </a:r>
            <a:endParaRPr lang="en-GB" b="1" dirty="0">
              <a:solidFill>
                <a:srgbClr val="FFFFFF"/>
              </a:solidFill>
              <a:latin typeface="+mn-lt"/>
            </a:endParaRPr>
          </a:p>
        </p:txBody>
      </p:sp>
      <p:pic>
        <p:nvPicPr>
          <p:cNvPr id="7" name="Picture 6" descr="rainbow.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71658">
            <a:off x="6295254" y="4216125"/>
            <a:ext cx="1549682" cy="1048021"/>
          </a:xfrm>
          <a:prstGeom prst="rect">
            <a:avLst/>
          </a:prstGeom>
        </p:spPr>
      </p:pic>
      <p:pic>
        <p:nvPicPr>
          <p:cNvPr id="8" name="Picture 7" descr="heart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45438">
            <a:off x="5103200" y="3406662"/>
            <a:ext cx="984504" cy="1089660"/>
          </a:xfrm>
          <a:prstGeom prst="rect">
            <a:avLst/>
          </a:prstGeom>
        </p:spPr>
      </p:pic>
      <p:pic>
        <p:nvPicPr>
          <p:cNvPr id="9" name="Picture 8"/>
          <p:cNvPicPr>
            <a:picLocks noChangeAspect="1"/>
          </p:cNvPicPr>
          <p:nvPr/>
        </p:nvPicPr>
        <p:blipFill>
          <a:blip r:embed="rId5"/>
          <a:stretch>
            <a:fillRect/>
          </a:stretch>
        </p:blipFill>
        <p:spPr>
          <a:xfrm>
            <a:off x="3927625" y="3452643"/>
            <a:ext cx="1714500" cy="1524000"/>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322" y="5718291"/>
            <a:ext cx="33337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1151964" y="2318684"/>
            <a:ext cx="10515600" cy="20142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smtClean="0">
                <a:solidFill>
                  <a:srgbClr val="FFFFFF"/>
                </a:solidFill>
              </a:rPr>
              <a:t>Norfolk and Suffolk NHS Foundation Trust</a:t>
            </a:r>
          </a:p>
          <a:p>
            <a:pPr marL="0" indent="0">
              <a:buNone/>
            </a:pPr>
            <a:r>
              <a:rPr lang="en-US" sz="2400" dirty="0">
                <a:solidFill>
                  <a:srgbClr val="FFFFFF"/>
                </a:solidFill>
              </a:rPr>
              <a:t>PSYCHOLOGY IN SCHOOLS PROJECT (B Mosley, S St Ledger, T Scully, L Brindle, H Westgate &amp; A Woods</a:t>
            </a:r>
            <a:r>
              <a:rPr lang="en-US" sz="2400" dirty="0" smtClean="0">
                <a:solidFill>
                  <a:srgbClr val="FFFFFF"/>
                </a:solidFill>
              </a:rPr>
              <a:t>)</a:t>
            </a:r>
            <a:endParaRPr lang="en-GB" sz="2600" dirty="0">
              <a:solidFill>
                <a:srgbClr val="FFFFFF"/>
              </a:solidFill>
            </a:endParaRPr>
          </a:p>
        </p:txBody>
      </p:sp>
      <p:pic>
        <p:nvPicPr>
          <p:cNvPr id="11" name="Picture 10"/>
          <p:cNvPicPr>
            <a:picLocks noChangeAspect="1"/>
          </p:cNvPicPr>
          <p:nvPr/>
        </p:nvPicPr>
        <p:blipFill>
          <a:blip r:embed="rId7"/>
          <a:stretch>
            <a:fillRect/>
          </a:stretch>
        </p:blipFill>
        <p:spPr>
          <a:xfrm>
            <a:off x="914401" y="2539253"/>
            <a:ext cx="140446" cy="120382"/>
          </a:xfrm>
          <a:prstGeom prst="rect">
            <a:avLst/>
          </a:prstGeom>
        </p:spPr>
      </p:pic>
      <p:pic>
        <p:nvPicPr>
          <p:cNvPr id="12" name="Picture 11"/>
          <p:cNvPicPr>
            <a:picLocks noChangeAspect="1"/>
          </p:cNvPicPr>
          <p:nvPr/>
        </p:nvPicPr>
        <p:blipFill>
          <a:blip r:embed="rId7"/>
          <a:stretch>
            <a:fillRect/>
          </a:stretch>
        </p:blipFill>
        <p:spPr>
          <a:xfrm>
            <a:off x="914401" y="2990481"/>
            <a:ext cx="140446" cy="120382"/>
          </a:xfrm>
          <a:prstGeom prst="rect">
            <a:avLst/>
          </a:prstGeom>
        </p:spPr>
      </p:pic>
      <p:pic>
        <p:nvPicPr>
          <p:cNvPr id="14" name="Picture 13" descr="youve been missed logo - whit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60496" y="5119766"/>
            <a:ext cx="1012903" cy="1253753"/>
          </a:xfrm>
          <a:prstGeom prst="rect">
            <a:avLst/>
          </a:prstGeom>
        </p:spPr>
      </p:pic>
    </p:spTree>
    <p:extLst>
      <p:ext uri="{BB962C8B-B14F-4D97-AF65-F5344CB8AC3E}">
        <p14:creationId xmlns:p14="http://schemas.microsoft.com/office/powerpoint/2010/main" val="302612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368"/>
            <a:ext cx="12192000" cy="6858000"/>
          </a:xfrm>
          <a:prstGeom prst="rect">
            <a:avLst/>
          </a:prstGeom>
          <a:solidFill>
            <a:srgbClr val="DC521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51964" y="1690171"/>
            <a:ext cx="10515600" cy="2539201"/>
          </a:xfrm>
        </p:spPr>
        <p:txBody>
          <a:bodyPr>
            <a:normAutofit lnSpcReduction="10000"/>
          </a:bodyPr>
          <a:lstStyle/>
          <a:p>
            <a:pPr marL="0" indent="0">
              <a:buNone/>
            </a:pPr>
            <a:r>
              <a:rPr lang="en-GB" sz="2600" dirty="0">
                <a:solidFill>
                  <a:srgbClr val="FFFFFF"/>
                </a:solidFill>
              </a:rPr>
              <a:t>It has been so quiet </a:t>
            </a:r>
            <a:r>
              <a:rPr lang="en-GB" sz="2600" dirty="0" smtClean="0">
                <a:solidFill>
                  <a:srgbClr val="FFFFFF"/>
                </a:solidFill>
              </a:rPr>
              <a:t>around here </a:t>
            </a:r>
            <a:r>
              <a:rPr lang="en-GB" sz="2600" dirty="0">
                <a:solidFill>
                  <a:srgbClr val="FFFFFF"/>
                </a:solidFill>
              </a:rPr>
              <a:t>without you</a:t>
            </a:r>
          </a:p>
          <a:p>
            <a:pPr marL="0" indent="0">
              <a:buNone/>
            </a:pPr>
            <a:r>
              <a:rPr lang="en-GB" sz="2600" dirty="0" smtClean="0">
                <a:solidFill>
                  <a:srgbClr val="FFFFFF"/>
                </a:solidFill>
              </a:rPr>
              <a:t>We </a:t>
            </a:r>
            <a:r>
              <a:rPr lang="en-GB" sz="2600" dirty="0">
                <a:solidFill>
                  <a:srgbClr val="FFFFFF"/>
                </a:solidFill>
              </a:rPr>
              <a:t>have missed you: your laughing, your energy, your </a:t>
            </a:r>
            <a:r>
              <a:rPr lang="en-GB" sz="2600" dirty="0" smtClean="0">
                <a:solidFill>
                  <a:srgbClr val="FFFFFF"/>
                </a:solidFill>
              </a:rPr>
              <a:t>presence</a:t>
            </a:r>
          </a:p>
          <a:p>
            <a:pPr marL="0" indent="0">
              <a:buNone/>
            </a:pPr>
            <a:r>
              <a:rPr lang="en-GB" sz="2600" dirty="0" smtClean="0">
                <a:solidFill>
                  <a:srgbClr val="FFFFFF"/>
                </a:solidFill>
              </a:rPr>
              <a:t>Many of us have used the past few months to start a new job, spend more time with family, catch up on studies, self-reflect or develop a hobby</a:t>
            </a:r>
          </a:p>
          <a:p>
            <a:pPr marL="0" indent="0">
              <a:buNone/>
            </a:pPr>
            <a:r>
              <a:rPr lang="en-GB" sz="2600" dirty="0" smtClean="0">
                <a:solidFill>
                  <a:srgbClr val="FFFFFF"/>
                </a:solidFill>
              </a:rPr>
              <a:t>Since </a:t>
            </a:r>
            <a:r>
              <a:rPr lang="en-GB" sz="2600" dirty="0" smtClean="0">
                <a:solidFill>
                  <a:srgbClr val="FFFFFF"/>
                </a:solidFill>
              </a:rPr>
              <a:t>we saw you last, we </a:t>
            </a:r>
            <a:r>
              <a:rPr lang="en-GB" sz="2600" dirty="0">
                <a:solidFill>
                  <a:srgbClr val="FFFFFF"/>
                </a:solidFill>
              </a:rPr>
              <a:t>have </a:t>
            </a:r>
            <a:r>
              <a:rPr lang="en-GB" sz="2600" dirty="0" smtClean="0">
                <a:solidFill>
                  <a:srgbClr val="FFFFFF"/>
                </a:solidFill>
              </a:rPr>
              <a:t>been working hard to make </a:t>
            </a:r>
            <a:r>
              <a:rPr lang="en-GB" sz="2600" dirty="0">
                <a:solidFill>
                  <a:srgbClr val="FFFFFF"/>
                </a:solidFill>
              </a:rPr>
              <a:t>sure school is safe for you </a:t>
            </a:r>
            <a:r>
              <a:rPr lang="en-GB" sz="2600" dirty="0" smtClean="0">
                <a:solidFill>
                  <a:srgbClr val="FFFFFF"/>
                </a:solidFill>
              </a:rPr>
              <a:t>and </a:t>
            </a:r>
            <a:r>
              <a:rPr lang="en-GB" sz="2600" dirty="0">
                <a:solidFill>
                  <a:srgbClr val="FFFFFF"/>
                </a:solidFill>
              </a:rPr>
              <a:t>to make this year a great one</a:t>
            </a:r>
            <a:r>
              <a:rPr lang="en-GB" sz="2600" dirty="0" smtClean="0">
                <a:solidFill>
                  <a:srgbClr val="FFFFFF"/>
                </a:solidFill>
              </a:rPr>
              <a:t>!</a:t>
            </a:r>
            <a:endParaRPr lang="en-GB" sz="2600" dirty="0">
              <a:solidFill>
                <a:srgbClr val="FFFFFF"/>
              </a:solidFill>
            </a:endParaRPr>
          </a:p>
        </p:txBody>
      </p:sp>
      <p:pic>
        <p:nvPicPr>
          <p:cNvPr id="6" name="Picture 5"/>
          <p:cNvPicPr>
            <a:picLocks noChangeAspect="1"/>
          </p:cNvPicPr>
          <p:nvPr/>
        </p:nvPicPr>
        <p:blipFill>
          <a:blip r:embed="rId2"/>
          <a:stretch>
            <a:fillRect/>
          </a:stretch>
        </p:blipFill>
        <p:spPr>
          <a:xfrm>
            <a:off x="914401" y="1845271"/>
            <a:ext cx="140446" cy="120382"/>
          </a:xfrm>
          <a:prstGeom prst="rect">
            <a:avLst/>
          </a:prstGeom>
        </p:spPr>
      </p:pic>
      <p:pic>
        <p:nvPicPr>
          <p:cNvPr id="7" name="Picture 6"/>
          <p:cNvPicPr>
            <a:picLocks noChangeAspect="1"/>
          </p:cNvPicPr>
          <p:nvPr/>
        </p:nvPicPr>
        <p:blipFill>
          <a:blip r:embed="rId2"/>
          <a:stretch>
            <a:fillRect/>
          </a:stretch>
        </p:blipFill>
        <p:spPr>
          <a:xfrm>
            <a:off x="914401" y="2270037"/>
            <a:ext cx="140446" cy="120382"/>
          </a:xfrm>
          <a:prstGeom prst="rect">
            <a:avLst/>
          </a:prstGeom>
        </p:spPr>
      </p:pic>
      <p:pic>
        <p:nvPicPr>
          <p:cNvPr id="8" name="Picture 7"/>
          <p:cNvPicPr>
            <a:picLocks noChangeAspect="1"/>
          </p:cNvPicPr>
          <p:nvPr/>
        </p:nvPicPr>
        <p:blipFill>
          <a:blip r:embed="rId2"/>
          <a:stretch>
            <a:fillRect/>
          </a:stretch>
        </p:blipFill>
        <p:spPr>
          <a:xfrm>
            <a:off x="914401" y="2719846"/>
            <a:ext cx="140446" cy="120382"/>
          </a:xfrm>
          <a:prstGeom prst="rect">
            <a:avLst/>
          </a:prstGeom>
        </p:spPr>
      </p:pic>
      <p:pic>
        <p:nvPicPr>
          <p:cNvPr id="10" name="Picture 9" descr="h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6773">
            <a:off x="7902603" y="4243294"/>
            <a:ext cx="2042257" cy="2614706"/>
          </a:xfrm>
          <a:prstGeom prst="rect">
            <a:avLst/>
          </a:prstGeom>
        </p:spPr>
      </p:pic>
      <p:pic>
        <p:nvPicPr>
          <p:cNvPr id="13" name="Picture 12" descr="rainbow.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71658">
            <a:off x="4726810" y="4937661"/>
            <a:ext cx="1779742" cy="1203606"/>
          </a:xfrm>
          <a:prstGeom prst="rect">
            <a:avLst/>
          </a:prstGeom>
        </p:spPr>
      </p:pic>
      <p:pic>
        <p:nvPicPr>
          <p:cNvPr id="14" name="Picture 13" descr="rainbo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88849">
            <a:off x="9986547" y="3991559"/>
            <a:ext cx="972312" cy="810768"/>
          </a:xfrm>
          <a:prstGeom prst="rect">
            <a:avLst/>
          </a:prstGeom>
        </p:spPr>
      </p:pic>
      <p:pic>
        <p:nvPicPr>
          <p:cNvPr id="17" name="Picture 16" descr="hearts 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7662" y="4693118"/>
            <a:ext cx="704824" cy="714381"/>
          </a:xfrm>
          <a:prstGeom prst="rect">
            <a:avLst/>
          </a:prstGeom>
        </p:spPr>
      </p:pic>
      <p:pic>
        <p:nvPicPr>
          <p:cNvPr id="18" name="Picture 17" descr="heart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945438">
            <a:off x="3741624" y="4310150"/>
            <a:ext cx="984504" cy="1089660"/>
          </a:xfrm>
          <a:prstGeom prst="rect">
            <a:avLst/>
          </a:prstGeom>
        </p:spPr>
      </p:pic>
      <p:pic>
        <p:nvPicPr>
          <p:cNvPr id="19" name="Picture 18" descr="heart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231567">
            <a:off x="9900684" y="5466083"/>
            <a:ext cx="764108" cy="845723"/>
          </a:xfrm>
          <a:prstGeom prst="rect">
            <a:avLst/>
          </a:prstGeom>
        </p:spPr>
      </p:pic>
      <p:pic>
        <p:nvPicPr>
          <p:cNvPr id="20" name="Picture 19"/>
          <p:cNvPicPr>
            <a:picLocks noChangeAspect="1"/>
          </p:cNvPicPr>
          <p:nvPr/>
        </p:nvPicPr>
        <p:blipFill>
          <a:blip r:embed="rId8"/>
          <a:stretch>
            <a:fillRect/>
          </a:stretch>
        </p:blipFill>
        <p:spPr>
          <a:xfrm>
            <a:off x="2566049" y="4356131"/>
            <a:ext cx="1714500" cy="1524000"/>
          </a:xfrm>
          <a:prstGeom prst="rect">
            <a:avLst/>
          </a:prstGeom>
        </p:spPr>
      </p:pic>
      <p:pic>
        <p:nvPicPr>
          <p:cNvPr id="24" name="Picture 23"/>
          <p:cNvPicPr>
            <a:picLocks noChangeAspect="1"/>
          </p:cNvPicPr>
          <p:nvPr/>
        </p:nvPicPr>
        <p:blipFill>
          <a:blip r:embed="rId9"/>
          <a:stretch>
            <a:fillRect/>
          </a:stretch>
        </p:blipFill>
        <p:spPr>
          <a:xfrm>
            <a:off x="5894863" y="4032962"/>
            <a:ext cx="1224042" cy="1477292"/>
          </a:xfrm>
          <a:prstGeom prst="rect">
            <a:avLst/>
          </a:prstGeom>
        </p:spPr>
      </p:pic>
      <p:pic>
        <p:nvPicPr>
          <p:cNvPr id="25" name="Picture 24"/>
          <p:cNvPicPr>
            <a:picLocks noChangeAspect="1"/>
          </p:cNvPicPr>
          <p:nvPr/>
        </p:nvPicPr>
        <p:blipFill>
          <a:blip r:embed="rId9"/>
          <a:stretch>
            <a:fillRect/>
          </a:stretch>
        </p:blipFill>
        <p:spPr>
          <a:xfrm rot="3228497">
            <a:off x="9422543" y="5328386"/>
            <a:ext cx="660858" cy="797587"/>
          </a:xfrm>
          <a:prstGeom prst="rect">
            <a:avLst/>
          </a:prstGeom>
        </p:spPr>
      </p:pic>
      <p:pic>
        <p:nvPicPr>
          <p:cNvPr id="26" name="Picture 25"/>
          <p:cNvPicPr>
            <a:picLocks noChangeAspect="1"/>
          </p:cNvPicPr>
          <p:nvPr/>
        </p:nvPicPr>
        <p:blipFill>
          <a:blip r:embed="rId2"/>
          <a:stretch>
            <a:fillRect/>
          </a:stretch>
        </p:blipFill>
        <p:spPr>
          <a:xfrm>
            <a:off x="914401" y="3491470"/>
            <a:ext cx="140446" cy="120382"/>
          </a:xfrm>
          <a:prstGeom prst="rect">
            <a:avLst/>
          </a:prstGeom>
        </p:spPr>
      </p:pic>
      <p:pic>
        <p:nvPicPr>
          <p:cNvPr id="27" name="Picture 26"/>
          <p:cNvPicPr>
            <a:picLocks noChangeAspect="1"/>
          </p:cNvPicPr>
          <p:nvPr/>
        </p:nvPicPr>
        <p:blipFill>
          <a:blip r:embed="rId10"/>
          <a:stretch>
            <a:fillRect/>
          </a:stretch>
        </p:blipFill>
        <p:spPr>
          <a:xfrm>
            <a:off x="784457" y="697776"/>
            <a:ext cx="5779432" cy="826768"/>
          </a:xfrm>
          <a:prstGeom prst="rect">
            <a:avLst/>
          </a:prstGeom>
        </p:spPr>
      </p:pic>
    </p:spTree>
    <p:extLst>
      <p:ext uri="{BB962C8B-B14F-4D97-AF65-F5344CB8AC3E}">
        <p14:creationId xmlns:p14="http://schemas.microsoft.com/office/powerpoint/2010/main" val="42785828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peech bubble orange.png"/>
          <p:cNvPicPr>
            <a:picLocks/>
          </p:cNvPicPr>
          <p:nvPr/>
        </p:nvPicPr>
        <p:blipFill>
          <a:blip r:embed="rId2" cstate="print">
            <a:extLst>
              <a:ext uri="{28A0092B-C50C-407E-A947-70E740481C1C}">
                <a14:useLocalDpi xmlns:a14="http://schemas.microsoft.com/office/drawing/2010/main" val="0"/>
              </a:ext>
            </a:extLst>
          </a:blip>
          <a:stretch>
            <a:fillRect/>
          </a:stretch>
        </p:blipFill>
        <p:spPr>
          <a:xfrm rot="2598927">
            <a:off x="3031587" y="1305033"/>
            <a:ext cx="3312000" cy="1980000"/>
          </a:xfrm>
          <a:prstGeom prst="rect">
            <a:avLst/>
          </a:prstGeom>
        </p:spPr>
      </p:pic>
      <p:sp>
        <p:nvSpPr>
          <p:cNvPr id="3" name="Content Placeholder 2"/>
          <p:cNvSpPr>
            <a:spLocks noGrp="1"/>
          </p:cNvSpPr>
          <p:nvPr>
            <p:ph idx="1"/>
          </p:nvPr>
        </p:nvSpPr>
        <p:spPr>
          <a:xfrm>
            <a:off x="1311917" y="3500937"/>
            <a:ext cx="9569978" cy="2014257"/>
          </a:xfrm>
        </p:spPr>
        <p:txBody>
          <a:bodyPr>
            <a:noAutofit/>
          </a:bodyPr>
          <a:lstStyle/>
          <a:p>
            <a:pPr marL="0" indent="0" algn="ctr">
              <a:buNone/>
            </a:pPr>
            <a:r>
              <a:rPr lang="en-GB" sz="4000" dirty="0">
                <a:solidFill>
                  <a:schemeClr val="bg1"/>
                </a:solidFill>
              </a:rPr>
              <a:t>This assembly is to welcome you back and </a:t>
            </a:r>
            <a:r>
              <a:rPr lang="en-GB" sz="4000" dirty="0" smtClean="0">
                <a:solidFill>
                  <a:schemeClr val="bg1"/>
                </a:solidFill>
              </a:rPr>
              <a:t>look at </a:t>
            </a:r>
            <a:r>
              <a:rPr lang="en-GB" sz="4000" dirty="0">
                <a:solidFill>
                  <a:schemeClr val="bg1"/>
                </a:solidFill>
              </a:rPr>
              <a:t>some of the worries and excitement that comes with starting a new school year </a:t>
            </a:r>
            <a:r>
              <a:rPr lang="en-GB" sz="4000" dirty="0" smtClean="0">
                <a:solidFill>
                  <a:schemeClr val="bg1"/>
                </a:solidFill>
              </a:rPr>
              <a:t>during a pandemic! </a:t>
            </a:r>
            <a:endParaRPr lang="en-GB" sz="4000" dirty="0">
              <a:solidFill>
                <a:schemeClr val="bg1"/>
              </a:solidFill>
            </a:endParaRPr>
          </a:p>
        </p:txBody>
      </p:sp>
      <p:pic>
        <p:nvPicPr>
          <p:cNvPr id="9" name="Picture 8" descr="speech bubble blu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849574" flipH="1">
            <a:off x="6068357" y="1184957"/>
            <a:ext cx="3254937" cy="1557184"/>
          </a:xfrm>
          <a:prstGeom prst="rect">
            <a:avLst/>
          </a:prstGeom>
        </p:spPr>
      </p:pic>
      <p:sp>
        <p:nvSpPr>
          <p:cNvPr id="11" name="TextBox 10"/>
          <p:cNvSpPr txBox="1"/>
          <p:nvPr/>
        </p:nvSpPr>
        <p:spPr>
          <a:xfrm rot="948128">
            <a:off x="3600824" y="1677268"/>
            <a:ext cx="2032000" cy="830997"/>
          </a:xfrm>
          <a:prstGeom prst="rect">
            <a:avLst/>
          </a:prstGeom>
          <a:noFill/>
          <a:ln>
            <a:noFill/>
          </a:ln>
        </p:spPr>
        <p:txBody>
          <a:bodyPr wrap="square" rtlCol="0">
            <a:spAutoFit/>
          </a:bodyPr>
          <a:lstStyle/>
          <a:p>
            <a:r>
              <a:rPr lang="en-US" sz="4800" dirty="0" smtClean="0">
                <a:solidFill>
                  <a:srgbClr val="DC521C"/>
                </a:solidFill>
                <a:latin typeface="abeatbyKai"/>
                <a:cs typeface="abeatbyKai"/>
              </a:rPr>
              <a:t>HELLO</a:t>
            </a:r>
            <a:endParaRPr lang="en-US" sz="4800" dirty="0">
              <a:solidFill>
                <a:srgbClr val="DC521C"/>
              </a:solidFill>
              <a:latin typeface="abeatbyKai"/>
              <a:cs typeface="abeatbyKai"/>
            </a:endParaRPr>
          </a:p>
        </p:txBody>
      </p:sp>
      <p:sp>
        <p:nvSpPr>
          <p:cNvPr id="12" name="TextBox 11"/>
          <p:cNvSpPr txBox="1"/>
          <p:nvPr/>
        </p:nvSpPr>
        <p:spPr>
          <a:xfrm rot="20836219">
            <a:off x="7249454" y="1369181"/>
            <a:ext cx="2032000" cy="646331"/>
          </a:xfrm>
          <a:prstGeom prst="rect">
            <a:avLst/>
          </a:prstGeom>
          <a:noFill/>
          <a:ln>
            <a:noFill/>
          </a:ln>
        </p:spPr>
        <p:txBody>
          <a:bodyPr wrap="square" rtlCol="0">
            <a:spAutoFit/>
          </a:bodyPr>
          <a:lstStyle/>
          <a:p>
            <a:r>
              <a:rPr lang="en-US" sz="3600" dirty="0" smtClean="0">
                <a:solidFill>
                  <a:srgbClr val="2174BD"/>
                </a:solidFill>
                <a:latin typeface="Arial Black"/>
                <a:cs typeface="Arial Black"/>
              </a:rPr>
              <a:t>Hey!</a:t>
            </a:r>
            <a:endParaRPr lang="en-US" sz="3600" dirty="0">
              <a:solidFill>
                <a:srgbClr val="2174BD"/>
              </a:solidFill>
              <a:latin typeface="Arial Black"/>
              <a:cs typeface="Arial Black"/>
            </a:endParaRPr>
          </a:p>
        </p:txBody>
      </p:sp>
      <p:pic>
        <p:nvPicPr>
          <p:cNvPr id="15" name="Picture 14" descr="speech bubble 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3294" y="497661"/>
            <a:ext cx="2131807" cy="1270683"/>
          </a:xfrm>
          <a:prstGeom prst="rect">
            <a:avLst/>
          </a:prstGeom>
        </p:spPr>
      </p:pic>
      <p:sp>
        <p:nvSpPr>
          <p:cNvPr id="14" name="TextBox 13"/>
          <p:cNvSpPr txBox="1"/>
          <p:nvPr/>
        </p:nvSpPr>
        <p:spPr>
          <a:xfrm>
            <a:off x="4619812" y="573383"/>
            <a:ext cx="2032000" cy="830997"/>
          </a:xfrm>
          <a:prstGeom prst="rect">
            <a:avLst/>
          </a:prstGeom>
          <a:noFill/>
          <a:ln>
            <a:noFill/>
          </a:ln>
        </p:spPr>
        <p:txBody>
          <a:bodyPr wrap="square" rtlCol="0">
            <a:spAutoFit/>
          </a:bodyPr>
          <a:lstStyle/>
          <a:p>
            <a:r>
              <a:rPr lang="en-US" sz="4800" b="1" dirty="0" smtClean="0">
                <a:solidFill>
                  <a:schemeClr val="bg1"/>
                </a:solidFill>
                <a:latin typeface="Cochin"/>
                <a:cs typeface="Cochin"/>
              </a:rPr>
              <a:t>H</a:t>
            </a:r>
            <a:r>
              <a:rPr lang="en-US" sz="4800" b="1" dirty="0" smtClean="0">
                <a:solidFill>
                  <a:srgbClr val="FFFFFF"/>
                </a:solidFill>
                <a:latin typeface="Cochin"/>
                <a:cs typeface="Cochin"/>
              </a:rPr>
              <a:t>i!</a:t>
            </a:r>
            <a:endParaRPr lang="en-US" sz="4800" b="1" dirty="0">
              <a:solidFill>
                <a:srgbClr val="FFFFFF"/>
              </a:solidFill>
              <a:latin typeface="Cochin"/>
              <a:cs typeface="Cochin"/>
            </a:endParaRPr>
          </a:p>
        </p:txBody>
      </p:sp>
    </p:spTree>
    <p:extLst>
      <p:ext uri="{BB962C8B-B14F-4D97-AF65-F5344CB8AC3E}">
        <p14:creationId xmlns:p14="http://schemas.microsoft.com/office/powerpoint/2010/main" val="19182817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12192000" cy="6858000"/>
          </a:xfrm>
          <a:prstGeom prst="rect">
            <a:avLst/>
          </a:prstGeom>
          <a:solidFill>
            <a:srgbClr val="276A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D13F642-164D-4347-BEEF-F2102459E80F}"/>
              </a:ext>
            </a:extLst>
          </p:cNvPr>
          <p:cNvSpPr>
            <a:spLocks noGrp="1"/>
          </p:cNvSpPr>
          <p:nvPr>
            <p:ph type="title"/>
          </p:nvPr>
        </p:nvSpPr>
        <p:spPr/>
        <p:txBody>
          <a:bodyPr>
            <a:normAutofit/>
          </a:bodyPr>
          <a:lstStyle/>
          <a:p>
            <a:r>
              <a:rPr lang="en-GB" b="1" dirty="0" smtClean="0">
                <a:latin typeface="+mn-lt"/>
              </a:rPr>
              <a:t>All change.</a:t>
            </a:r>
            <a:endParaRPr lang="en-GB" b="1" dirty="0">
              <a:latin typeface="+mn-lt"/>
            </a:endParaRPr>
          </a:p>
        </p:txBody>
      </p:sp>
      <p:sp>
        <p:nvSpPr>
          <p:cNvPr id="3" name="Rectangle 2">
            <a:extLst>
              <a:ext uri="{FF2B5EF4-FFF2-40B4-BE49-F238E27FC236}">
                <a16:creationId xmlns="" xmlns:a16="http://schemas.microsoft.com/office/drawing/2014/main" id="{E2060B4F-14F1-49CC-85FE-D3A2226B340B}"/>
              </a:ext>
            </a:extLst>
          </p:cNvPr>
          <p:cNvSpPr/>
          <p:nvPr/>
        </p:nvSpPr>
        <p:spPr>
          <a:xfrm>
            <a:off x="0" y="0"/>
            <a:ext cx="12192000" cy="68580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2"/>
          <p:cNvSpPr>
            <a:spLocks noGrp="1"/>
          </p:cNvSpPr>
          <p:nvPr>
            <p:ph idx="1"/>
          </p:nvPr>
        </p:nvSpPr>
        <p:spPr>
          <a:xfrm>
            <a:off x="844492" y="1503212"/>
            <a:ext cx="10515600" cy="2014257"/>
          </a:xfrm>
        </p:spPr>
        <p:txBody>
          <a:bodyPr/>
          <a:lstStyle/>
          <a:p>
            <a:pPr marL="0" indent="0">
              <a:buNone/>
            </a:pPr>
            <a:r>
              <a:rPr lang="en-GB" sz="2600" dirty="0" smtClean="0">
                <a:solidFill>
                  <a:srgbClr val="FFFFFF"/>
                </a:solidFill>
              </a:rPr>
              <a:t>We have all been through big change</a:t>
            </a:r>
            <a:endParaRPr lang="en-GB" sz="2600" dirty="0">
              <a:solidFill>
                <a:srgbClr val="FFFFFF"/>
              </a:solidFill>
            </a:endParaRPr>
          </a:p>
          <a:p>
            <a:pPr marL="0" indent="0">
              <a:buNone/>
            </a:pPr>
            <a:r>
              <a:rPr lang="en-GB" sz="2600" dirty="0" smtClean="0">
                <a:solidFill>
                  <a:srgbClr val="000000"/>
                </a:solidFill>
              </a:rPr>
              <a:t>Covid-19 has effected all aspects of our lives</a:t>
            </a:r>
            <a:endParaRPr lang="en-GB" sz="2600" dirty="0">
              <a:solidFill>
                <a:srgbClr val="000000"/>
              </a:solidFill>
            </a:endParaRPr>
          </a:p>
          <a:p>
            <a:pPr marL="0" indent="0">
              <a:buNone/>
            </a:pPr>
            <a:r>
              <a:rPr lang="en-GB" sz="2600" dirty="0" smtClean="0">
                <a:solidFill>
                  <a:schemeClr val="bg1"/>
                </a:solidFill>
              </a:rPr>
              <a:t>We will have experienced losses which wil</a:t>
            </a:r>
            <a:r>
              <a:rPr lang="en-GB" sz="2600" dirty="0" smtClean="0">
                <a:solidFill>
                  <a:schemeClr val="bg1"/>
                </a:solidFill>
              </a:rPr>
              <a:t>l have been really difficult</a:t>
            </a:r>
          </a:p>
          <a:p>
            <a:pPr marL="0" indent="0">
              <a:buNone/>
            </a:pPr>
            <a:r>
              <a:rPr lang="en-GB" sz="2600" dirty="0" smtClean="0"/>
              <a:t>Other changes may have been welcome and feel positive</a:t>
            </a:r>
            <a:endParaRPr lang="en-GB" sz="2600" dirty="0"/>
          </a:p>
        </p:txBody>
      </p:sp>
      <p:pic>
        <p:nvPicPr>
          <p:cNvPr id="26" name="Picture 25"/>
          <p:cNvPicPr>
            <a:picLocks noChangeAspect="1"/>
          </p:cNvPicPr>
          <p:nvPr/>
        </p:nvPicPr>
        <p:blipFill>
          <a:blip r:embed="rId3"/>
          <a:stretch>
            <a:fillRect/>
          </a:stretch>
        </p:blipFill>
        <p:spPr>
          <a:xfrm>
            <a:off x="606929" y="1723781"/>
            <a:ext cx="140446" cy="120382"/>
          </a:xfrm>
          <a:prstGeom prst="rect">
            <a:avLst/>
          </a:prstGeom>
        </p:spPr>
      </p:pic>
      <p:pic>
        <p:nvPicPr>
          <p:cNvPr id="27" name="Picture 26"/>
          <p:cNvPicPr>
            <a:picLocks noChangeAspect="1"/>
          </p:cNvPicPr>
          <p:nvPr/>
        </p:nvPicPr>
        <p:blipFill>
          <a:blip r:embed="rId3"/>
          <a:stretch>
            <a:fillRect/>
          </a:stretch>
        </p:blipFill>
        <p:spPr>
          <a:xfrm>
            <a:off x="606929" y="2184080"/>
            <a:ext cx="140446" cy="120382"/>
          </a:xfrm>
          <a:prstGeom prst="rect">
            <a:avLst/>
          </a:prstGeom>
        </p:spPr>
      </p:pic>
      <p:pic>
        <p:nvPicPr>
          <p:cNvPr id="28" name="Picture 27"/>
          <p:cNvPicPr>
            <a:picLocks noChangeAspect="1"/>
          </p:cNvPicPr>
          <p:nvPr/>
        </p:nvPicPr>
        <p:blipFill>
          <a:blip r:embed="rId3"/>
          <a:stretch>
            <a:fillRect/>
          </a:stretch>
        </p:blipFill>
        <p:spPr>
          <a:xfrm>
            <a:off x="606929" y="2650351"/>
            <a:ext cx="140446" cy="120382"/>
          </a:xfrm>
          <a:prstGeom prst="rect">
            <a:avLst/>
          </a:prstGeom>
        </p:spPr>
      </p:pic>
      <p:pic>
        <p:nvPicPr>
          <p:cNvPr id="29" name="Picture 28"/>
          <p:cNvPicPr>
            <a:picLocks noChangeAspect="1"/>
          </p:cNvPicPr>
          <p:nvPr/>
        </p:nvPicPr>
        <p:blipFill>
          <a:blip r:embed="rId3"/>
          <a:stretch>
            <a:fillRect/>
          </a:stretch>
        </p:blipFill>
        <p:spPr>
          <a:xfrm>
            <a:off x="614185" y="3116624"/>
            <a:ext cx="140446" cy="12038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4431">
            <a:off x="8595891" y="3039296"/>
            <a:ext cx="2887579" cy="4122808"/>
          </a:xfrm>
          <a:prstGeom prst="rect">
            <a:avLst/>
          </a:prstGeom>
        </p:spPr>
      </p:pic>
    </p:spTree>
    <p:extLst>
      <p:ext uri="{BB962C8B-B14F-4D97-AF65-F5344CB8AC3E}">
        <p14:creationId xmlns:p14="http://schemas.microsoft.com/office/powerpoint/2010/main" val="28762465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0" y="0"/>
            <a:ext cx="12192000" cy="68841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 xmlns:a16="http://schemas.microsoft.com/office/drawing/2014/main" id="{5EA48A36-75A8-45FE-BA31-56EE9C56AB67}"/>
              </a:ext>
            </a:extLst>
          </p:cNvPr>
          <p:cNvSpPr/>
          <p:nvPr/>
        </p:nvSpPr>
        <p:spPr>
          <a:xfrm>
            <a:off x="31467" y="0"/>
            <a:ext cx="12192000" cy="68580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p:nvPicPr>
        <p:blipFill>
          <a:blip r:embed="rId3"/>
          <a:stretch>
            <a:fillRect/>
          </a:stretch>
        </p:blipFill>
        <p:spPr>
          <a:xfrm rot="17324788">
            <a:off x="4621463" y="3448384"/>
            <a:ext cx="1879600" cy="2768600"/>
          </a:xfrm>
          <a:prstGeom prst="rect">
            <a:avLst/>
          </a:prstGeom>
        </p:spPr>
      </p:pic>
      <p:pic>
        <p:nvPicPr>
          <p:cNvPr id="30" name="Picture 29"/>
          <p:cNvPicPr>
            <a:picLocks noChangeAspect="1"/>
          </p:cNvPicPr>
          <p:nvPr/>
        </p:nvPicPr>
        <p:blipFill>
          <a:blip r:embed="rId4"/>
          <a:stretch>
            <a:fillRect/>
          </a:stretch>
        </p:blipFill>
        <p:spPr>
          <a:xfrm>
            <a:off x="7887369" y="834858"/>
            <a:ext cx="2527300" cy="990600"/>
          </a:xfrm>
          <a:prstGeom prst="rect">
            <a:avLst/>
          </a:prstGeom>
        </p:spPr>
      </p:pic>
      <p:pic>
        <p:nvPicPr>
          <p:cNvPr id="41" name="Picture 40"/>
          <p:cNvPicPr>
            <a:picLocks noChangeAspect="1"/>
          </p:cNvPicPr>
          <p:nvPr/>
        </p:nvPicPr>
        <p:blipFill>
          <a:blip r:embed="rId4"/>
          <a:stretch>
            <a:fillRect/>
          </a:stretch>
        </p:blipFill>
        <p:spPr>
          <a:xfrm>
            <a:off x="6662821" y="2551364"/>
            <a:ext cx="2949073" cy="1312110"/>
          </a:xfrm>
          <a:prstGeom prst="rect">
            <a:avLst/>
          </a:prstGeom>
        </p:spPr>
      </p:pic>
      <p:sp>
        <p:nvSpPr>
          <p:cNvPr id="42" name="TextBox 41"/>
          <p:cNvSpPr txBox="1"/>
          <p:nvPr/>
        </p:nvSpPr>
        <p:spPr>
          <a:xfrm rot="948128">
            <a:off x="4285872" y="4423778"/>
            <a:ext cx="2566890" cy="830997"/>
          </a:xfrm>
          <a:prstGeom prst="rect">
            <a:avLst/>
          </a:prstGeom>
          <a:noFill/>
          <a:ln>
            <a:noFill/>
          </a:ln>
        </p:spPr>
        <p:txBody>
          <a:bodyPr wrap="square" rtlCol="0">
            <a:spAutoFit/>
          </a:bodyPr>
          <a:lstStyle/>
          <a:p>
            <a:r>
              <a:rPr lang="en-US" sz="4800" dirty="0" smtClean="0">
                <a:solidFill>
                  <a:srgbClr val="DC521C"/>
                </a:solidFill>
                <a:latin typeface="abeatbyKai"/>
                <a:cs typeface="abeatbyKai"/>
              </a:rPr>
              <a:t>SCARED</a:t>
            </a:r>
            <a:endParaRPr lang="en-US" sz="4800" dirty="0">
              <a:solidFill>
                <a:srgbClr val="DC521C"/>
              </a:solidFill>
              <a:latin typeface="abeatbyKai"/>
              <a:cs typeface="abeatbyKai"/>
            </a:endParaRPr>
          </a:p>
        </p:txBody>
      </p:sp>
      <p:sp>
        <p:nvSpPr>
          <p:cNvPr id="43" name="TextBox 42"/>
          <p:cNvSpPr txBox="1"/>
          <p:nvPr/>
        </p:nvSpPr>
        <p:spPr>
          <a:xfrm rot="20836219">
            <a:off x="7129137" y="2826339"/>
            <a:ext cx="2032000" cy="646331"/>
          </a:xfrm>
          <a:prstGeom prst="rect">
            <a:avLst/>
          </a:prstGeom>
          <a:noFill/>
          <a:ln>
            <a:noFill/>
          </a:ln>
        </p:spPr>
        <p:txBody>
          <a:bodyPr wrap="square" rtlCol="0">
            <a:spAutoFit/>
          </a:bodyPr>
          <a:lstStyle/>
          <a:p>
            <a:r>
              <a:rPr lang="en-US" sz="3600" dirty="0" smtClean="0">
                <a:solidFill>
                  <a:srgbClr val="2174BD"/>
                </a:solidFill>
                <a:latin typeface="Arial Black"/>
                <a:cs typeface="Arial Black"/>
              </a:rPr>
              <a:t>BORED</a:t>
            </a:r>
            <a:endParaRPr lang="en-US" sz="3600" dirty="0">
              <a:solidFill>
                <a:srgbClr val="2174BD"/>
              </a:solidFill>
              <a:latin typeface="Arial Black"/>
              <a:cs typeface="Arial Black"/>
            </a:endParaRPr>
          </a:p>
        </p:txBody>
      </p:sp>
      <p:sp>
        <p:nvSpPr>
          <p:cNvPr id="44" name="TextBox 43"/>
          <p:cNvSpPr txBox="1"/>
          <p:nvPr/>
        </p:nvSpPr>
        <p:spPr>
          <a:xfrm>
            <a:off x="9004654" y="4517068"/>
            <a:ext cx="2032000" cy="830997"/>
          </a:xfrm>
          <a:prstGeom prst="rect">
            <a:avLst/>
          </a:prstGeom>
          <a:noFill/>
          <a:ln>
            <a:noFill/>
          </a:ln>
        </p:spPr>
        <p:txBody>
          <a:bodyPr wrap="square" rtlCol="0">
            <a:spAutoFit/>
          </a:bodyPr>
          <a:lstStyle/>
          <a:p>
            <a:r>
              <a:rPr lang="en-US" sz="4800" b="1" dirty="0" smtClean="0">
                <a:solidFill>
                  <a:schemeClr val="bg1"/>
                </a:solidFill>
                <a:latin typeface="Cochin"/>
                <a:cs typeface="Cochin"/>
              </a:rPr>
              <a:t>scared</a:t>
            </a:r>
            <a:endParaRPr lang="en-US" sz="4800" b="1" dirty="0">
              <a:solidFill>
                <a:srgbClr val="FFFFFF"/>
              </a:solidFill>
              <a:latin typeface="Cochin"/>
              <a:cs typeface="Cochin"/>
            </a:endParaRPr>
          </a:p>
        </p:txBody>
      </p:sp>
      <p:sp>
        <p:nvSpPr>
          <p:cNvPr id="45" name="TextBox 44"/>
          <p:cNvSpPr txBox="1"/>
          <p:nvPr/>
        </p:nvSpPr>
        <p:spPr>
          <a:xfrm rot="21259190">
            <a:off x="8126414" y="843888"/>
            <a:ext cx="2480562" cy="830997"/>
          </a:xfrm>
          <a:prstGeom prst="rect">
            <a:avLst/>
          </a:prstGeom>
          <a:noFill/>
          <a:ln>
            <a:noFill/>
          </a:ln>
        </p:spPr>
        <p:txBody>
          <a:bodyPr wrap="square" rtlCol="0">
            <a:spAutoFit/>
          </a:bodyPr>
          <a:lstStyle/>
          <a:p>
            <a:r>
              <a:rPr lang="en-US" sz="4800" dirty="0" smtClean="0">
                <a:solidFill>
                  <a:srgbClr val="DC521C"/>
                </a:solidFill>
                <a:latin typeface="abeatbyKai"/>
                <a:cs typeface="abeatbyKai"/>
              </a:rPr>
              <a:t>irritable</a:t>
            </a:r>
            <a:endParaRPr lang="en-US" sz="4800" dirty="0">
              <a:solidFill>
                <a:srgbClr val="DC521C"/>
              </a:solidFill>
              <a:latin typeface="abeatbyKai"/>
              <a:cs typeface="abeatbyKai"/>
            </a:endParaRPr>
          </a:p>
        </p:txBody>
      </p:sp>
      <p:sp>
        <p:nvSpPr>
          <p:cNvPr id="46" name="TextBox 45"/>
          <p:cNvSpPr txBox="1"/>
          <p:nvPr/>
        </p:nvSpPr>
        <p:spPr>
          <a:xfrm>
            <a:off x="1604211" y="5486653"/>
            <a:ext cx="2557138" cy="646331"/>
          </a:xfrm>
          <a:prstGeom prst="rect">
            <a:avLst/>
          </a:prstGeom>
          <a:noFill/>
          <a:ln>
            <a:noFill/>
          </a:ln>
        </p:spPr>
        <p:txBody>
          <a:bodyPr wrap="square" rtlCol="0">
            <a:spAutoFit/>
          </a:bodyPr>
          <a:lstStyle/>
          <a:p>
            <a:r>
              <a:rPr lang="en-US" sz="3600" dirty="0" smtClean="0">
                <a:solidFill>
                  <a:srgbClr val="2174BD"/>
                </a:solidFill>
                <a:latin typeface="Arial Black"/>
                <a:cs typeface="Arial Black"/>
              </a:rPr>
              <a:t>stressed</a:t>
            </a:r>
            <a:endParaRPr lang="en-US" sz="3600" dirty="0">
              <a:solidFill>
                <a:srgbClr val="2174BD"/>
              </a:solidFill>
              <a:latin typeface="Arial Black"/>
              <a:cs typeface="Arial Black"/>
            </a:endParaRPr>
          </a:p>
        </p:txBody>
      </p:sp>
      <p:sp>
        <p:nvSpPr>
          <p:cNvPr id="48" name="TextBox 47"/>
          <p:cNvSpPr txBox="1"/>
          <p:nvPr/>
        </p:nvSpPr>
        <p:spPr>
          <a:xfrm rot="250230">
            <a:off x="9447222" y="1949372"/>
            <a:ext cx="2032000" cy="646331"/>
          </a:xfrm>
          <a:prstGeom prst="rect">
            <a:avLst/>
          </a:prstGeom>
          <a:noFill/>
          <a:ln>
            <a:noFill/>
          </a:ln>
        </p:spPr>
        <p:txBody>
          <a:bodyPr wrap="square" rtlCol="0">
            <a:spAutoFit/>
          </a:bodyPr>
          <a:lstStyle/>
          <a:p>
            <a:r>
              <a:rPr lang="en-US" sz="3600" dirty="0" smtClean="0">
                <a:solidFill>
                  <a:srgbClr val="2174BD"/>
                </a:solidFill>
                <a:latin typeface="Arial Black"/>
                <a:cs typeface="Arial Black"/>
              </a:rPr>
              <a:t>unsure</a:t>
            </a:r>
            <a:endParaRPr lang="en-US" sz="3600" dirty="0">
              <a:solidFill>
                <a:srgbClr val="2174BD"/>
              </a:solidFill>
              <a:latin typeface="Arial Black"/>
              <a:cs typeface="Arial Black"/>
            </a:endParaRPr>
          </a:p>
        </p:txBody>
      </p:sp>
      <p:sp>
        <p:nvSpPr>
          <p:cNvPr id="49" name="TextBox 48"/>
          <p:cNvSpPr txBox="1"/>
          <p:nvPr/>
        </p:nvSpPr>
        <p:spPr>
          <a:xfrm>
            <a:off x="7232271" y="4041442"/>
            <a:ext cx="2566890" cy="830997"/>
          </a:xfrm>
          <a:prstGeom prst="rect">
            <a:avLst/>
          </a:prstGeom>
          <a:noFill/>
          <a:ln>
            <a:noFill/>
          </a:ln>
        </p:spPr>
        <p:txBody>
          <a:bodyPr wrap="square" rtlCol="0">
            <a:spAutoFit/>
          </a:bodyPr>
          <a:lstStyle/>
          <a:p>
            <a:r>
              <a:rPr lang="en-US" sz="4800" dirty="0" smtClean="0">
                <a:solidFill>
                  <a:srgbClr val="DC521C"/>
                </a:solidFill>
                <a:latin typeface="abeatbyKai"/>
                <a:cs typeface="abeatbyKai"/>
              </a:rPr>
              <a:t>HURT</a:t>
            </a:r>
            <a:endParaRPr lang="en-US" sz="4800" dirty="0">
              <a:solidFill>
                <a:srgbClr val="DC521C"/>
              </a:solidFill>
              <a:latin typeface="abeatbyKai"/>
              <a:cs typeface="abeatbyKai"/>
            </a:endParaRPr>
          </a:p>
        </p:txBody>
      </p:sp>
      <p:sp>
        <p:nvSpPr>
          <p:cNvPr id="50" name="TextBox 49"/>
          <p:cNvSpPr txBox="1"/>
          <p:nvPr/>
        </p:nvSpPr>
        <p:spPr>
          <a:xfrm>
            <a:off x="374001" y="4682836"/>
            <a:ext cx="3850419" cy="707886"/>
          </a:xfrm>
          <a:prstGeom prst="rect">
            <a:avLst/>
          </a:prstGeom>
          <a:noFill/>
          <a:ln>
            <a:noFill/>
          </a:ln>
        </p:spPr>
        <p:txBody>
          <a:bodyPr wrap="square" rtlCol="0">
            <a:spAutoFit/>
          </a:bodyPr>
          <a:lstStyle/>
          <a:p>
            <a:r>
              <a:rPr lang="en-US" sz="4000" b="1" dirty="0" smtClean="0">
                <a:solidFill>
                  <a:schemeClr val="bg1"/>
                </a:solidFill>
                <a:latin typeface="Cochin"/>
                <a:cs typeface="Cochin"/>
              </a:rPr>
              <a:t>CONFUSED</a:t>
            </a:r>
            <a:endParaRPr lang="en-US" sz="4000" b="1" dirty="0">
              <a:solidFill>
                <a:srgbClr val="FFFFFF"/>
              </a:solidFill>
              <a:latin typeface="Cochin"/>
              <a:cs typeface="Cochin"/>
            </a:endParaRPr>
          </a:p>
        </p:txBody>
      </p:sp>
      <p:pic>
        <p:nvPicPr>
          <p:cNvPr id="51" name="Picture 50"/>
          <p:cNvPicPr>
            <a:picLocks noChangeAspect="1"/>
          </p:cNvPicPr>
          <p:nvPr/>
        </p:nvPicPr>
        <p:blipFill>
          <a:blip r:embed="rId3"/>
          <a:stretch>
            <a:fillRect/>
          </a:stretch>
        </p:blipFill>
        <p:spPr>
          <a:xfrm rot="15567243">
            <a:off x="9709114" y="2379388"/>
            <a:ext cx="1508358" cy="2743726"/>
          </a:xfrm>
          <a:prstGeom prst="rect">
            <a:avLst/>
          </a:prstGeom>
        </p:spPr>
      </p:pic>
      <p:sp>
        <p:nvSpPr>
          <p:cNvPr id="52" name="TextBox 51"/>
          <p:cNvSpPr txBox="1"/>
          <p:nvPr/>
        </p:nvSpPr>
        <p:spPr>
          <a:xfrm rot="20675070">
            <a:off x="9197422" y="3446704"/>
            <a:ext cx="2566890" cy="523220"/>
          </a:xfrm>
          <a:prstGeom prst="rect">
            <a:avLst/>
          </a:prstGeom>
          <a:noFill/>
          <a:ln>
            <a:noFill/>
          </a:ln>
        </p:spPr>
        <p:txBody>
          <a:bodyPr wrap="square" rtlCol="0">
            <a:spAutoFit/>
          </a:bodyPr>
          <a:lstStyle/>
          <a:p>
            <a:r>
              <a:rPr lang="en-US" sz="2800" dirty="0" smtClean="0">
                <a:solidFill>
                  <a:srgbClr val="DC521C"/>
                </a:solidFill>
                <a:latin typeface="abeatbyKai"/>
                <a:cs typeface="abeatbyKai"/>
              </a:rPr>
              <a:t>disconnected</a:t>
            </a:r>
            <a:endParaRPr lang="en-US" sz="2800" dirty="0">
              <a:solidFill>
                <a:srgbClr val="DC521C"/>
              </a:solidFill>
              <a:latin typeface="abeatbyKai"/>
              <a:cs typeface="abeatbyKai"/>
            </a:endParaRPr>
          </a:p>
        </p:txBody>
      </p:sp>
      <p:pic>
        <p:nvPicPr>
          <p:cNvPr id="53" name="Picture 52"/>
          <p:cNvPicPr>
            <a:picLocks noChangeAspect="1"/>
          </p:cNvPicPr>
          <p:nvPr/>
        </p:nvPicPr>
        <p:blipFill>
          <a:blip r:embed="rId4"/>
          <a:stretch>
            <a:fillRect/>
          </a:stretch>
        </p:blipFill>
        <p:spPr>
          <a:xfrm>
            <a:off x="6240380" y="5257133"/>
            <a:ext cx="2235200" cy="1312110"/>
          </a:xfrm>
          <a:prstGeom prst="rect">
            <a:avLst/>
          </a:prstGeom>
        </p:spPr>
      </p:pic>
      <p:sp>
        <p:nvSpPr>
          <p:cNvPr id="54" name="TextBox 53"/>
          <p:cNvSpPr txBox="1"/>
          <p:nvPr/>
        </p:nvSpPr>
        <p:spPr>
          <a:xfrm>
            <a:off x="6742141" y="5503277"/>
            <a:ext cx="1322989" cy="646331"/>
          </a:xfrm>
          <a:prstGeom prst="rect">
            <a:avLst/>
          </a:prstGeom>
          <a:noFill/>
          <a:ln>
            <a:noFill/>
          </a:ln>
        </p:spPr>
        <p:txBody>
          <a:bodyPr wrap="square" rtlCol="0">
            <a:spAutoFit/>
          </a:bodyPr>
          <a:lstStyle/>
          <a:p>
            <a:r>
              <a:rPr lang="en-US" sz="3600" dirty="0" smtClean="0">
                <a:solidFill>
                  <a:srgbClr val="2174BD"/>
                </a:solidFill>
                <a:latin typeface="Arial Black"/>
                <a:cs typeface="Arial Black"/>
              </a:rPr>
              <a:t>SAD</a:t>
            </a:r>
            <a:endParaRPr lang="en-US" sz="3600" dirty="0">
              <a:solidFill>
                <a:srgbClr val="2174BD"/>
              </a:solidFill>
              <a:latin typeface="Arial Black"/>
              <a:cs typeface="Arial Black"/>
            </a:endParaRPr>
          </a:p>
        </p:txBody>
      </p:sp>
      <p:sp>
        <p:nvSpPr>
          <p:cNvPr id="55" name="TextBox 54"/>
          <p:cNvSpPr txBox="1"/>
          <p:nvPr/>
        </p:nvSpPr>
        <p:spPr>
          <a:xfrm>
            <a:off x="4055934" y="2803526"/>
            <a:ext cx="2566890" cy="523220"/>
          </a:xfrm>
          <a:prstGeom prst="rect">
            <a:avLst/>
          </a:prstGeom>
          <a:noFill/>
          <a:ln>
            <a:noFill/>
          </a:ln>
        </p:spPr>
        <p:txBody>
          <a:bodyPr wrap="square" rtlCol="0">
            <a:spAutoFit/>
          </a:bodyPr>
          <a:lstStyle/>
          <a:p>
            <a:r>
              <a:rPr lang="en-US" sz="2800" dirty="0" smtClean="0">
                <a:solidFill>
                  <a:srgbClr val="DC521C"/>
                </a:solidFill>
                <a:latin typeface="abeatbyKai"/>
                <a:cs typeface="abeatbyKai"/>
              </a:rPr>
              <a:t>disappointed</a:t>
            </a:r>
            <a:endParaRPr lang="en-US" sz="2800" dirty="0">
              <a:solidFill>
                <a:srgbClr val="DC521C"/>
              </a:solidFill>
              <a:latin typeface="abeatbyKai"/>
              <a:cs typeface="abeatbyKai"/>
            </a:endParaRPr>
          </a:p>
        </p:txBody>
      </p:sp>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05528" flipH="1">
            <a:off x="-121534" y="408519"/>
            <a:ext cx="5022006" cy="2993413"/>
          </a:xfrm>
          <a:prstGeom prst="rect">
            <a:avLst/>
          </a:prstGeom>
        </p:spPr>
      </p:pic>
      <p:sp>
        <p:nvSpPr>
          <p:cNvPr id="59" name="Title 1">
            <a:extLst>
              <a:ext uri="{FF2B5EF4-FFF2-40B4-BE49-F238E27FC236}">
                <a16:creationId xmlns="" xmlns:a16="http://schemas.microsoft.com/office/drawing/2014/main" id="{55A2EEBB-1374-4485-B15B-E68AD2929973}"/>
              </a:ext>
            </a:extLst>
          </p:cNvPr>
          <p:cNvSpPr>
            <a:spLocks noGrp="1"/>
          </p:cNvSpPr>
          <p:nvPr>
            <p:ph type="title"/>
          </p:nvPr>
        </p:nvSpPr>
        <p:spPr>
          <a:xfrm>
            <a:off x="1456414" y="1319139"/>
            <a:ext cx="4211784" cy="1127794"/>
          </a:xfrm>
        </p:spPr>
        <p:txBody>
          <a:bodyPr vert="horz" lIns="91440" tIns="45720" rIns="91440" bIns="45720" rtlCol="0" anchor="ctr">
            <a:noAutofit/>
          </a:bodyPr>
          <a:lstStyle/>
          <a:p>
            <a:pPr>
              <a:lnSpc>
                <a:spcPct val="70000"/>
              </a:lnSpc>
            </a:pPr>
            <a:r>
              <a:rPr lang="en-US" sz="3600" b="1" dirty="0" smtClean="0">
                <a:solidFill>
                  <a:schemeClr val="bg1"/>
                </a:solidFill>
                <a:latin typeface="+mn-lt"/>
              </a:rPr>
              <a:t>Which feelings </a:t>
            </a:r>
            <a:br>
              <a:rPr lang="en-US" sz="3600" b="1" dirty="0" smtClean="0">
                <a:solidFill>
                  <a:schemeClr val="bg1"/>
                </a:solidFill>
                <a:latin typeface="+mn-lt"/>
              </a:rPr>
            </a:br>
            <a:r>
              <a:rPr lang="en-US" sz="3600" b="1" dirty="0" smtClean="0">
                <a:solidFill>
                  <a:schemeClr val="bg1"/>
                </a:solidFill>
                <a:latin typeface="+mn-lt"/>
              </a:rPr>
              <a:t>have you experienced?</a:t>
            </a:r>
            <a:r>
              <a:rPr lang="en-US" sz="4400" b="1" dirty="0">
                <a:latin typeface="+mn-lt"/>
              </a:rPr>
              <a:t/>
            </a:r>
            <a:br>
              <a:rPr lang="en-US" sz="4400" b="1" dirty="0">
                <a:latin typeface="+mn-lt"/>
              </a:rPr>
            </a:br>
            <a:endParaRPr lang="en-US" sz="4400" b="1" dirty="0">
              <a:latin typeface="+mn-lt"/>
            </a:endParaRPr>
          </a:p>
        </p:txBody>
      </p:sp>
      <p:pic>
        <p:nvPicPr>
          <p:cNvPr id="60" name="Picture 59"/>
          <p:cNvPicPr>
            <a:picLocks noChangeAspect="1"/>
          </p:cNvPicPr>
          <p:nvPr/>
        </p:nvPicPr>
        <p:blipFill>
          <a:blip r:embed="rId6"/>
          <a:stretch>
            <a:fillRect/>
          </a:stretch>
        </p:blipFill>
        <p:spPr>
          <a:xfrm>
            <a:off x="1128963" y="765343"/>
            <a:ext cx="736600" cy="889000"/>
          </a:xfrm>
          <a:prstGeom prst="rect">
            <a:avLst/>
          </a:prstGeom>
        </p:spPr>
      </p:pic>
      <p:pic>
        <p:nvPicPr>
          <p:cNvPr id="61" name="Picture 60"/>
          <p:cNvPicPr>
            <a:picLocks noChangeAspect="1"/>
          </p:cNvPicPr>
          <p:nvPr/>
        </p:nvPicPr>
        <p:blipFill>
          <a:blip r:embed="rId7"/>
          <a:stretch>
            <a:fillRect/>
          </a:stretch>
        </p:blipFill>
        <p:spPr>
          <a:xfrm>
            <a:off x="844885" y="3200400"/>
            <a:ext cx="3149600" cy="1460500"/>
          </a:xfrm>
          <a:prstGeom prst="rect">
            <a:avLst/>
          </a:prstGeom>
        </p:spPr>
      </p:pic>
      <p:sp>
        <p:nvSpPr>
          <p:cNvPr id="62" name="TextBox 61"/>
          <p:cNvSpPr txBox="1"/>
          <p:nvPr/>
        </p:nvSpPr>
        <p:spPr>
          <a:xfrm>
            <a:off x="1184127" y="3420857"/>
            <a:ext cx="2585768" cy="830997"/>
          </a:xfrm>
          <a:prstGeom prst="rect">
            <a:avLst/>
          </a:prstGeom>
          <a:noFill/>
          <a:ln>
            <a:noFill/>
          </a:ln>
        </p:spPr>
        <p:txBody>
          <a:bodyPr wrap="square" rtlCol="0">
            <a:spAutoFit/>
          </a:bodyPr>
          <a:lstStyle/>
          <a:p>
            <a:r>
              <a:rPr lang="en-US" sz="4800" b="1" dirty="0" smtClean="0">
                <a:solidFill>
                  <a:srgbClr val="000000"/>
                </a:solidFill>
                <a:latin typeface="Cochin"/>
                <a:cs typeface="Cochin"/>
              </a:rPr>
              <a:t>lethargic</a:t>
            </a:r>
            <a:endParaRPr lang="en-US" sz="4800" b="1" dirty="0">
              <a:solidFill>
                <a:srgbClr val="000000"/>
              </a:solidFill>
              <a:latin typeface="Cochin"/>
              <a:cs typeface="Cochin"/>
            </a:endParaRPr>
          </a:p>
        </p:txBody>
      </p:sp>
    </p:spTree>
    <p:extLst>
      <p:ext uri="{BB962C8B-B14F-4D97-AF65-F5344CB8AC3E}">
        <p14:creationId xmlns:p14="http://schemas.microsoft.com/office/powerpoint/2010/main" val="21015463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0" y="0"/>
            <a:ext cx="12192000" cy="6884188"/>
          </a:xfrm>
          <a:prstGeom prst="rect">
            <a:avLst/>
          </a:prstGeom>
          <a:solidFill>
            <a:srgbClr val="DC52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peech bubble bl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05528" flipH="1">
            <a:off x="-121534" y="408519"/>
            <a:ext cx="5022007" cy="2993413"/>
          </a:xfrm>
          <a:prstGeom prst="rect">
            <a:avLst/>
          </a:prstGeom>
        </p:spPr>
      </p:pic>
      <p:sp>
        <p:nvSpPr>
          <p:cNvPr id="2" name="Title 1">
            <a:extLst>
              <a:ext uri="{FF2B5EF4-FFF2-40B4-BE49-F238E27FC236}">
                <a16:creationId xmlns="" xmlns:a16="http://schemas.microsoft.com/office/drawing/2014/main" id="{55A2EEBB-1374-4485-B15B-E68AD2929973}"/>
              </a:ext>
            </a:extLst>
          </p:cNvPr>
          <p:cNvSpPr>
            <a:spLocks noGrp="1"/>
          </p:cNvSpPr>
          <p:nvPr>
            <p:ph type="title"/>
          </p:nvPr>
        </p:nvSpPr>
        <p:spPr>
          <a:xfrm>
            <a:off x="1456414" y="1319139"/>
            <a:ext cx="4211784" cy="1127794"/>
          </a:xfrm>
        </p:spPr>
        <p:txBody>
          <a:bodyPr vert="horz" lIns="91440" tIns="45720" rIns="91440" bIns="45720" rtlCol="0" anchor="ctr">
            <a:noAutofit/>
          </a:bodyPr>
          <a:lstStyle/>
          <a:p>
            <a:pPr>
              <a:lnSpc>
                <a:spcPct val="70000"/>
              </a:lnSpc>
            </a:pPr>
            <a:r>
              <a:rPr lang="en-US" sz="3600" b="1" dirty="0" smtClean="0">
                <a:solidFill>
                  <a:schemeClr val="bg1"/>
                </a:solidFill>
                <a:latin typeface="+mn-lt"/>
              </a:rPr>
              <a:t>Which feelings </a:t>
            </a:r>
            <a:br>
              <a:rPr lang="en-US" sz="3600" b="1" dirty="0" smtClean="0">
                <a:solidFill>
                  <a:schemeClr val="bg1"/>
                </a:solidFill>
                <a:latin typeface="+mn-lt"/>
              </a:rPr>
            </a:br>
            <a:r>
              <a:rPr lang="en-US" sz="3600" b="1" dirty="0" smtClean="0">
                <a:solidFill>
                  <a:schemeClr val="bg1"/>
                </a:solidFill>
                <a:latin typeface="+mn-lt"/>
              </a:rPr>
              <a:t>have you experienced?</a:t>
            </a:r>
            <a:r>
              <a:rPr lang="en-US" sz="4400" b="1" dirty="0">
                <a:latin typeface="+mn-lt"/>
              </a:rPr>
              <a:t/>
            </a:r>
            <a:br>
              <a:rPr lang="en-US" sz="4400" b="1" dirty="0">
                <a:latin typeface="+mn-lt"/>
              </a:rPr>
            </a:br>
            <a:endParaRPr lang="en-US" sz="4400" b="1" dirty="0">
              <a:latin typeface="+mn-lt"/>
            </a:endParaRPr>
          </a:p>
        </p:txBody>
      </p:sp>
      <p:sp>
        <p:nvSpPr>
          <p:cNvPr id="4" name="Rectangle 3">
            <a:extLst>
              <a:ext uri="{FF2B5EF4-FFF2-40B4-BE49-F238E27FC236}">
                <a16:creationId xmlns="" xmlns:a16="http://schemas.microsoft.com/office/drawing/2014/main" id="{5EA48A36-75A8-45FE-BA31-56EE9C56AB67}"/>
              </a:ext>
            </a:extLst>
          </p:cNvPr>
          <p:cNvSpPr/>
          <p:nvPr/>
        </p:nvSpPr>
        <p:spPr>
          <a:xfrm>
            <a:off x="31467" y="0"/>
            <a:ext cx="12192000" cy="685800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1128963" y="765343"/>
            <a:ext cx="736600" cy="889000"/>
          </a:xfrm>
          <a:prstGeom prst="rect">
            <a:avLst/>
          </a:prstGeom>
        </p:spPr>
      </p:pic>
      <p:pic>
        <p:nvPicPr>
          <p:cNvPr id="7" name="Picture 6"/>
          <p:cNvPicPr>
            <a:picLocks noChangeAspect="1"/>
          </p:cNvPicPr>
          <p:nvPr/>
        </p:nvPicPr>
        <p:blipFill>
          <a:blip r:embed="rId5"/>
          <a:stretch>
            <a:fillRect/>
          </a:stretch>
        </p:blipFill>
        <p:spPr>
          <a:xfrm rot="17324788">
            <a:off x="4621463" y="3448384"/>
            <a:ext cx="1879600" cy="2768600"/>
          </a:xfrm>
          <a:prstGeom prst="rect">
            <a:avLst/>
          </a:prstGeom>
        </p:spPr>
      </p:pic>
      <p:pic>
        <p:nvPicPr>
          <p:cNvPr id="8" name="Picture 7"/>
          <p:cNvPicPr>
            <a:picLocks noChangeAspect="1"/>
          </p:cNvPicPr>
          <p:nvPr/>
        </p:nvPicPr>
        <p:blipFill>
          <a:blip r:embed="rId6"/>
          <a:stretch>
            <a:fillRect/>
          </a:stretch>
        </p:blipFill>
        <p:spPr>
          <a:xfrm>
            <a:off x="844885" y="3200400"/>
            <a:ext cx="3149600" cy="1460500"/>
          </a:xfrm>
          <a:prstGeom prst="rect">
            <a:avLst/>
          </a:prstGeom>
        </p:spPr>
      </p:pic>
      <p:pic>
        <p:nvPicPr>
          <p:cNvPr id="9" name="Picture 8"/>
          <p:cNvPicPr>
            <a:picLocks noChangeAspect="1"/>
          </p:cNvPicPr>
          <p:nvPr/>
        </p:nvPicPr>
        <p:blipFill>
          <a:blip r:embed="rId7"/>
          <a:stretch>
            <a:fillRect/>
          </a:stretch>
        </p:blipFill>
        <p:spPr>
          <a:xfrm>
            <a:off x="7887369" y="834858"/>
            <a:ext cx="2527300" cy="990600"/>
          </a:xfrm>
          <a:prstGeom prst="rect">
            <a:avLst/>
          </a:prstGeom>
        </p:spPr>
      </p:pic>
      <p:pic>
        <p:nvPicPr>
          <p:cNvPr id="10" name="Picture 9"/>
          <p:cNvPicPr>
            <a:picLocks noChangeAspect="1"/>
          </p:cNvPicPr>
          <p:nvPr/>
        </p:nvPicPr>
        <p:blipFill>
          <a:blip r:embed="rId7"/>
          <a:stretch>
            <a:fillRect/>
          </a:stretch>
        </p:blipFill>
        <p:spPr>
          <a:xfrm>
            <a:off x="6283158" y="2551364"/>
            <a:ext cx="3555999" cy="1312110"/>
          </a:xfrm>
          <a:prstGeom prst="rect">
            <a:avLst/>
          </a:prstGeom>
        </p:spPr>
      </p:pic>
      <p:sp>
        <p:nvSpPr>
          <p:cNvPr id="11" name="TextBox 10"/>
          <p:cNvSpPr txBox="1"/>
          <p:nvPr/>
        </p:nvSpPr>
        <p:spPr>
          <a:xfrm rot="948128">
            <a:off x="4459656" y="4450514"/>
            <a:ext cx="2566890" cy="830997"/>
          </a:xfrm>
          <a:prstGeom prst="rect">
            <a:avLst/>
          </a:prstGeom>
          <a:noFill/>
          <a:ln>
            <a:noFill/>
          </a:ln>
        </p:spPr>
        <p:txBody>
          <a:bodyPr wrap="square" rtlCol="0">
            <a:spAutoFit/>
          </a:bodyPr>
          <a:lstStyle/>
          <a:p>
            <a:r>
              <a:rPr lang="en-US" sz="4800" dirty="0" smtClean="0">
                <a:solidFill>
                  <a:srgbClr val="DC521C"/>
                </a:solidFill>
                <a:latin typeface="abeatbyKai"/>
                <a:cs typeface="abeatbyKai"/>
              </a:rPr>
              <a:t>CHLLED</a:t>
            </a:r>
            <a:endParaRPr lang="en-US" sz="4800" dirty="0">
              <a:solidFill>
                <a:srgbClr val="DC521C"/>
              </a:solidFill>
              <a:latin typeface="abeatbyKai"/>
              <a:cs typeface="abeatbyKai"/>
            </a:endParaRPr>
          </a:p>
        </p:txBody>
      </p:sp>
      <p:sp>
        <p:nvSpPr>
          <p:cNvPr id="12" name="TextBox 11"/>
          <p:cNvSpPr txBox="1"/>
          <p:nvPr/>
        </p:nvSpPr>
        <p:spPr>
          <a:xfrm rot="21135162">
            <a:off x="6310543" y="2852786"/>
            <a:ext cx="3580140" cy="646331"/>
          </a:xfrm>
          <a:prstGeom prst="rect">
            <a:avLst/>
          </a:prstGeom>
          <a:noFill/>
          <a:ln>
            <a:noFill/>
          </a:ln>
        </p:spPr>
        <p:txBody>
          <a:bodyPr wrap="square" rtlCol="0">
            <a:spAutoFit/>
          </a:bodyPr>
          <a:lstStyle/>
          <a:p>
            <a:r>
              <a:rPr lang="en-US" sz="3600" dirty="0" smtClean="0">
                <a:solidFill>
                  <a:srgbClr val="2174BD"/>
                </a:solidFill>
                <a:latin typeface="Arial Black"/>
                <a:cs typeface="Arial Black"/>
              </a:rPr>
              <a:t>CONNECTED</a:t>
            </a:r>
            <a:endParaRPr lang="en-US" sz="3600" dirty="0">
              <a:solidFill>
                <a:srgbClr val="2174BD"/>
              </a:solidFill>
              <a:latin typeface="Arial Black"/>
              <a:cs typeface="Arial Black"/>
            </a:endParaRPr>
          </a:p>
        </p:txBody>
      </p:sp>
      <p:sp>
        <p:nvSpPr>
          <p:cNvPr id="13" name="TextBox 12"/>
          <p:cNvSpPr txBox="1"/>
          <p:nvPr/>
        </p:nvSpPr>
        <p:spPr>
          <a:xfrm>
            <a:off x="9004654" y="4517068"/>
            <a:ext cx="2032000" cy="830997"/>
          </a:xfrm>
          <a:prstGeom prst="rect">
            <a:avLst/>
          </a:prstGeom>
          <a:noFill/>
          <a:ln>
            <a:noFill/>
          </a:ln>
        </p:spPr>
        <p:txBody>
          <a:bodyPr wrap="square" rtlCol="0">
            <a:spAutoFit/>
          </a:bodyPr>
          <a:lstStyle/>
          <a:p>
            <a:r>
              <a:rPr lang="en-US" sz="4800" b="1" dirty="0" smtClean="0">
                <a:solidFill>
                  <a:schemeClr val="bg1"/>
                </a:solidFill>
                <a:latin typeface="Cochin"/>
                <a:cs typeface="Cochin"/>
              </a:rPr>
              <a:t>calm</a:t>
            </a:r>
            <a:endParaRPr lang="en-US" sz="4800" b="1" dirty="0">
              <a:solidFill>
                <a:srgbClr val="FFFFFF"/>
              </a:solidFill>
              <a:latin typeface="Cochin"/>
              <a:cs typeface="Cochin"/>
            </a:endParaRPr>
          </a:p>
        </p:txBody>
      </p:sp>
      <p:sp>
        <p:nvSpPr>
          <p:cNvPr id="14" name="TextBox 13"/>
          <p:cNvSpPr txBox="1"/>
          <p:nvPr/>
        </p:nvSpPr>
        <p:spPr>
          <a:xfrm rot="21259190">
            <a:off x="8126414" y="817152"/>
            <a:ext cx="2480562" cy="830997"/>
          </a:xfrm>
          <a:prstGeom prst="rect">
            <a:avLst/>
          </a:prstGeom>
          <a:noFill/>
          <a:ln>
            <a:noFill/>
          </a:ln>
        </p:spPr>
        <p:txBody>
          <a:bodyPr wrap="square" rtlCol="0">
            <a:spAutoFit/>
          </a:bodyPr>
          <a:lstStyle/>
          <a:p>
            <a:r>
              <a:rPr lang="en-US" sz="4800" dirty="0" smtClean="0">
                <a:solidFill>
                  <a:srgbClr val="DC521C"/>
                </a:solidFill>
                <a:latin typeface="abeatbyKai"/>
                <a:cs typeface="abeatbyKai"/>
              </a:rPr>
              <a:t>happy</a:t>
            </a:r>
            <a:endParaRPr lang="en-US" sz="4800" dirty="0">
              <a:solidFill>
                <a:srgbClr val="DC521C"/>
              </a:solidFill>
              <a:latin typeface="abeatbyKai"/>
              <a:cs typeface="abeatbyKai"/>
            </a:endParaRPr>
          </a:p>
        </p:txBody>
      </p:sp>
      <p:sp>
        <p:nvSpPr>
          <p:cNvPr id="15" name="TextBox 14"/>
          <p:cNvSpPr txBox="1"/>
          <p:nvPr/>
        </p:nvSpPr>
        <p:spPr>
          <a:xfrm>
            <a:off x="1604211" y="5486653"/>
            <a:ext cx="2557138" cy="646331"/>
          </a:xfrm>
          <a:prstGeom prst="rect">
            <a:avLst/>
          </a:prstGeom>
          <a:noFill/>
          <a:ln>
            <a:noFill/>
          </a:ln>
        </p:spPr>
        <p:txBody>
          <a:bodyPr wrap="square" rtlCol="0">
            <a:spAutoFit/>
          </a:bodyPr>
          <a:lstStyle/>
          <a:p>
            <a:r>
              <a:rPr lang="en-US" sz="3600" dirty="0" smtClean="0">
                <a:solidFill>
                  <a:srgbClr val="2174BD"/>
                </a:solidFill>
                <a:latin typeface="Arial Black"/>
                <a:cs typeface="Arial Black"/>
              </a:rPr>
              <a:t>excited</a:t>
            </a:r>
            <a:endParaRPr lang="en-US" sz="3600" dirty="0">
              <a:solidFill>
                <a:srgbClr val="2174BD"/>
              </a:solidFill>
              <a:latin typeface="Arial Black"/>
              <a:cs typeface="Arial Black"/>
            </a:endParaRPr>
          </a:p>
        </p:txBody>
      </p:sp>
      <p:sp>
        <p:nvSpPr>
          <p:cNvPr id="16" name="TextBox 15"/>
          <p:cNvSpPr txBox="1"/>
          <p:nvPr/>
        </p:nvSpPr>
        <p:spPr>
          <a:xfrm>
            <a:off x="1291071" y="3407489"/>
            <a:ext cx="2585768" cy="830997"/>
          </a:xfrm>
          <a:prstGeom prst="rect">
            <a:avLst/>
          </a:prstGeom>
          <a:noFill/>
          <a:ln>
            <a:noFill/>
          </a:ln>
        </p:spPr>
        <p:txBody>
          <a:bodyPr wrap="square" rtlCol="0">
            <a:spAutoFit/>
          </a:bodyPr>
          <a:lstStyle/>
          <a:p>
            <a:r>
              <a:rPr lang="en-US" sz="4800" b="1" dirty="0" smtClean="0">
                <a:solidFill>
                  <a:srgbClr val="000000"/>
                </a:solidFill>
                <a:latin typeface="Cochin"/>
                <a:cs typeface="Cochin"/>
              </a:rPr>
              <a:t>pleased</a:t>
            </a:r>
            <a:endParaRPr lang="en-US" sz="4800" b="1" dirty="0">
              <a:solidFill>
                <a:srgbClr val="000000"/>
              </a:solidFill>
              <a:latin typeface="Cochin"/>
              <a:cs typeface="Cochin"/>
            </a:endParaRPr>
          </a:p>
        </p:txBody>
      </p:sp>
      <p:sp>
        <p:nvSpPr>
          <p:cNvPr id="17" name="TextBox 16"/>
          <p:cNvSpPr txBox="1"/>
          <p:nvPr/>
        </p:nvSpPr>
        <p:spPr>
          <a:xfrm rot="250230">
            <a:off x="9447109" y="1952479"/>
            <a:ext cx="2117444" cy="646331"/>
          </a:xfrm>
          <a:prstGeom prst="rect">
            <a:avLst/>
          </a:prstGeom>
          <a:noFill/>
          <a:ln>
            <a:noFill/>
          </a:ln>
        </p:spPr>
        <p:txBody>
          <a:bodyPr wrap="square" rtlCol="0">
            <a:spAutoFit/>
          </a:bodyPr>
          <a:lstStyle/>
          <a:p>
            <a:r>
              <a:rPr lang="en-US" sz="3600" dirty="0" smtClean="0">
                <a:solidFill>
                  <a:srgbClr val="2174BD"/>
                </a:solidFill>
                <a:latin typeface="Arial Black"/>
                <a:cs typeface="Arial Black"/>
              </a:rPr>
              <a:t>hopeful</a:t>
            </a:r>
            <a:endParaRPr lang="en-US" sz="3600" dirty="0">
              <a:solidFill>
                <a:srgbClr val="2174BD"/>
              </a:solidFill>
              <a:latin typeface="Arial Black"/>
              <a:cs typeface="Arial Black"/>
            </a:endParaRPr>
          </a:p>
        </p:txBody>
      </p:sp>
      <p:sp>
        <p:nvSpPr>
          <p:cNvPr id="18" name="TextBox 17"/>
          <p:cNvSpPr txBox="1"/>
          <p:nvPr/>
        </p:nvSpPr>
        <p:spPr>
          <a:xfrm>
            <a:off x="7526376" y="4054810"/>
            <a:ext cx="2566890" cy="830997"/>
          </a:xfrm>
          <a:prstGeom prst="rect">
            <a:avLst/>
          </a:prstGeom>
          <a:noFill/>
          <a:ln>
            <a:noFill/>
          </a:ln>
        </p:spPr>
        <p:txBody>
          <a:bodyPr wrap="square" rtlCol="0">
            <a:spAutoFit/>
          </a:bodyPr>
          <a:lstStyle/>
          <a:p>
            <a:r>
              <a:rPr lang="en-US" sz="4800" dirty="0" smtClean="0">
                <a:latin typeface="abeatbyKai"/>
                <a:cs typeface="abeatbyKai"/>
              </a:rPr>
              <a:t>FREE</a:t>
            </a:r>
            <a:endParaRPr lang="en-US" sz="4800" dirty="0">
              <a:latin typeface="abeatbyKai"/>
              <a:cs typeface="abeatbyKai"/>
            </a:endParaRPr>
          </a:p>
        </p:txBody>
      </p:sp>
      <p:sp>
        <p:nvSpPr>
          <p:cNvPr id="19" name="TextBox 18"/>
          <p:cNvSpPr txBox="1"/>
          <p:nvPr/>
        </p:nvSpPr>
        <p:spPr>
          <a:xfrm>
            <a:off x="454209" y="4682836"/>
            <a:ext cx="3850419" cy="707886"/>
          </a:xfrm>
          <a:prstGeom prst="rect">
            <a:avLst/>
          </a:prstGeom>
          <a:noFill/>
          <a:ln>
            <a:noFill/>
          </a:ln>
        </p:spPr>
        <p:txBody>
          <a:bodyPr wrap="square" rtlCol="0">
            <a:spAutoFit/>
          </a:bodyPr>
          <a:lstStyle/>
          <a:p>
            <a:r>
              <a:rPr lang="en-US" sz="4000" b="1" dirty="0" smtClean="0">
                <a:solidFill>
                  <a:schemeClr val="bg1"/>
                </a:solidFill>
                <a:latin typeface="Cochin"/>
                <a:cs typeface="Cochin"/>
              </a:rPr>
              <a:t>RELAXED</a:t>
            </a:r>
            <a:endParaRPr lang="en-US" sz="4000" b="1" dirty="0">
              <a:solidFill>
                <a:srgbClr val="FFFFFF"/>
              </a:solidFill>
              <a:latin typeface="Cochin"/>
              <a:cs typeface="Cochin"/>
            </a:endParaRPr>
          </a:p>
        </p:txBody>
      </p:sp>
      <p:pic>
        <p:nvPicPr>
          <p:cNvPr id="20" name="Picture 19"/>
          <p:cNvPicPr>
            <a:picLocks noChangeAspect="1"/>
          </p:cNvPicPr>
          <p:nvPr/>
        </p:nvPicPr>
        <p:blipFill>
          <a:blip r:embed="rId5"/>
          <a:stretch>
            <a:fillRect/>
          </a:stretch>
        </p:blipFill>
        <p:spPr>
          <a:xfrm rot="15567243">
            <a:off x="9709114" y="2379388"/>
            <a:ext cx="1508358" cy="2743726"/>
          </a:xfrm>
          <a:prstGeom prst="rect">
            <a:avLst/>
          </a:prstGeom>
        </p:spPr>
      </p:pic>
      <p:sp>
        <p:nvSpPr>
          <p:cNvPr id="22" name="TextBox 21"/>
          <p:cNvSpPr txBox="1"/>
          <p:nvPr/>
        </p:nvSpPr>
        <p:spPr>
          <a:xfrm rot="20675070">
            <a:off x="9463845" y="3423523"/>
            <a:ext cx="1875844" cy="646331"/>
          </a:xfrm>
          <a:prstGeom prst="rect">
            <a:avLst/>
          </a:prstGeom>
          <a:noFill/>
          <a:ln>
            <a:noFill/>
          </a:ln>
        </p:spPr>
        <p:txBody>
          <a:bodyPr wrap="square" rtlCol="0">
            <a:spAutoFit/>
          </a:bodyPr>
          <a:lstStyle/>
          <a:p>
            <a:r>
              <a:rPr lang="en-US" sz="3600" dirty="0" smtClean="0">
                <a:solidFill>
                  <a:srgbClr val="DC521C"/>
                </a:solidFill>
                <a:latin typeface="abeatbyKai"/>
                <a:cs typeface="abeatbyKai"/>
              </a:rPr>
              <a:t>thankful</a:t>
            </a:r>
            <a:endParaRPr lang="en-US" sz="3600" dirty="0">
              <a:solidFill>
                <a:srgbClr val="DC521C"/>
              </a:solidFill>
              <a:latin typeface="abeatbyKai"/>
              <a:cs typeface="abeatbyKai"/>
            </a:endParaRPr>
          </a:p>
        </p:txBody>
      </p:sp>
      <p:pic>
        <p:nvPicPr>
          <p:cNvPr id="23" name="Picture 22"/>
          <p:cNvPicPr>
            <a:picLocks noChangeAspect="1"/>
          </p:cNvPicPr>
          <p:nvPr/>
        </p:nvPicPr>
        <p:blipFill>
          <a:blip r:embed="rId7"/>
          <a:stretch>
            <a:fillRect/>
          </a:stretch>
        </p:blipFill>
        <p:spPr>
          <a:xfrm>
            <a:off x="6240380" y="5257133"/>
            <a:ext cx="2235200" cy="1312110"/>
          </a:xfrm>
          <a:prstGeom prst="rect">
            <a:avLst/>
          </a:prstGeom>
        </p:spPr>
      </p:pic>
      <p:sp>
        <p:nvSpPr>
          <p:cNvPr id="24" name="TextBox 23"/>
          <p:cNvSpPr txBox="1"/>
          <p:nvPr/>
        </p:nvSpPr>
        <p:spPr>
          <a:xfrm>
            <a:off x="6416845" y="5556749"/>
            <a:ext cx="2058737" cy="646331"/>
          </a:xfrm>
          <a:prstGeom prst="rect">
            <a:avLst/>
          </a:prstGeom>
          <a:noFill/>
          <a:ln>
            <a:noFill/>
          </a:ln>
        </p:spPr>
        <p:txBody>
          <a:bodyPr wrap="square" rtlCol="0">
            <a:spAutoFit/>
          </a:bodyPr>
          <a:lstStyle/>
          <a:p>
            <a:r>
              <a:rPr lang="en-US" sz="3600" dirty="0" smtClean="0">
                <a:solidFill>
                  <a:srgbClr val="2174BD"/>
                </a:solidFill>
                <a:latin typeface="Arial Black"/>
                <a:cs typeface="Arial Black"/>
              </a:rPr>
              <a:t>PROUD</a:t>
            </a:r>
            <a:endParaRPr lang="en-US" sz="3600" dirty="0">
              <a:solidFill>
                <a:srgbClr val="2174BD"/>
              </a:solidFill>
              <a:latin typeface="Arial Black"/>
              <a:cs typeface="Arial Black"/>
            </a:endParaRPr>
          </a:p>
        </p:txBody>
      </p:sp>
      <p:sp>
        <p:nvSpPr>
          <p:cNvPr id="25" name="TextBox 24"/>
          <p:cNvSpPr txBox="1"/>
          <p:nvPr/>
        </p:nvSpPr>
        <p:spPr>
          <a:xfrm>
            <a:off x="4216348" y="2562894"/>
            <a:ext cx="2566890" cy="523220"/>
          </a:xfrm>
          <a:prstGeom prst="rect">
            <a:avLst/>
          </a:prstGeom>
          <a:noFill/>
          <a:ln>
            <a:noFill/>
          </a:ln>
        </p:spPr>
        <p:txBody>
          <a:bodyPr wrap="square" rtlCol="0">
            <a:spAutoFit/>
          </a:bodyPr>
          <a:lstStyle/>
          <a:p>
            <a:r>
              <a:rPr lang="en-US" sz="2800" dirty="0" smtClean="0">
                <a:solidFill>
                  <a:schemeClr val="bg1"/>
                </a:solidFill>
                <a:latin typeface="abeatbyKai"/>
                <a:cs typeface="abeatbyKai"/>
              </a:rPr>
              <a:t>motivated</a:t>
            </a:r>
            <a:endParaRPr lang="en-US" sz="2800" dirty="0">
              <a:solidFill>
                <a:schemeClr val="bg1"/>
              </a:solidFill>
              <a:latin typeface="abeatbyKai"/>
              <a:cs typeface="abeatbyKai"/>
            </a:endParaRPr>
          </a:p>
        </p:txBody>
      </p:sp>
      <p:sp>
        <p:nvSpPr>
          <p:cNvPr id="26" name="TextBox 25"/>
          <p:cNvSpPr txBox="1"/>
          <p:nvPr/>
        </p:nvSpPr>
        <p:spPr>
          <a:xfrm>
            <a:off x="5499723" y="1693948"/>
            <a:ext cx="2566890" cy="707886"/>
          </a:xfrm>
          <a:prstGeom prst="rect">
            <a:avLst/>
          </a:prstGeom>
          <a:noFill/>
          <a:ln>
            <a:noFill/>
          </a:ln>
        </p:spPr>
        <p:txBody>
          <a:bodyPr wrap="square" rtlCol="0">
            <a:spAutoFit/>
          </a:bodyPr>
          <a:lstStyle/>
          <a:p>
            <a:r>
              <a:rPr lang="en-US" sz="4000" dirty="0" smtClean="0">
                <a:latin typeface="abeatbyKai"/>
                <a:cs typeface="abeatbyKai"/>
              </a:rPr>
              <a:t>relived</a:t>
            </a:r>
            <a:endParaRPr lang="en-US" sz="4000" dirty="0">
              <a:latin typeface="abeatbyKai"/>
              <a:cs typeface="abeatbyKai"/>
            </a:endParaRPr>
          </a:p>
        </p:txBody>
      </p:sp>
    </p:spTree>
    <p:extLst>
      <p:ext uri="{BB962C8B-B14F-4D97-AF65-F5344CB8AC3E}">
        <p14:creationId xmlns:p14="http://schemas.microsoft.com/office/powerpoint/2010/main" val="7979330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lined, orange, row, sitting&#10;&#10;Description automatically generated">
            <a:extLst>
              <a:ext uri="{FF2B5EF4-FFF2-40B4-BE49-F238E27FC236}">
                <a16:creationId xmlns:a16="http://schemas.microsoft.com/office/drawing/2014/main" xmlns="" id="{2E492C7A-760D-429C-8447-D761D1A9F976}"/>
              </a:ext>
            </a:extLst>
          </p:cNvPr>
          <p:cNvPicPr>
            <a:picLocks noGrp="1" noChangeAspect="1"/>
          </p:cNvPicPr>
          <p:nvPr>
            <p:ph sz="half" idx="2"/>
          </p:nvPr>
        </p:nvPicPr>
        <p:blipFill rotWithShape="1">
          <a:blip r:embed="rId3"/>
          <a:srcRect l="12137" r="14463" b="6532"/>
          <a:stretch/>
        </p:blipFill>
        <p:spPr>
          <a:xfrm>
            <a:off x="-1" y="11"/>
            <a:ext cx="8068236" cy="6857989"/>
          </a:xfrm>
          <a:prstGeom prst="rect">
            <a:avLst/>
          </a:prstGeom>
        </p:spPr>
      </p:pic>
      <p:sp>
        <p:nvSpPr>
          <p:cNvPr id="5" name="Rectangle 4"/>
          <p:cNvSpPr/>
          <p:nvPr/>
        </p:nvSpPr>
        <p:spPr>
          <a:xfrm>
            <a:off x="6094151" y="0"/>
            <a:ext cx="6110941" cy="6872941"/>
          </a:xfrm>
          <a:prstGeom prst="rect">
            <a:avLst/>
          </a:prstGeom>
          <a:solidFill>
            <a:srgbClr val="276A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1F9362C9-8AD0-45B8-8AC0-F479E04E242C}"/>
              </a:ext>
            </a:extLst>
          </p:cNvPr>
          <p:cNvSpPr>
            <a:spLocks noGrp="1"/>
          </p:cNvSpPr>
          <p:nvPr>
            <p:ph type="title"/>
          </p:nvPr>
        </p:nvSpPr>
        <p:spPr>
          <a:xfrm>
            <a:off x="6257149" y="837708"/>
            <a:ext cx="5276974" cy="1728044"/>
          </a:xfrm>
          <a:noFill/>
          <a:ln>
            <a:noFill/>
          </a:ln>
        </p:spPr>
        <p:txBody>
          <a:bodyPr vert="horz" wrap="square" lIns="182880" tIns="182880" rIns="182880" bIns="182880" rtlCol="0" anchor="ctr">
            <a:normAutofit fontScale="90000"/>
          </a:bodyPr>
          <a:lstStyle/>
          <a:p>
            <a:r>
              <a:rPr lang="en-US" b="1" dirty="0" smtClean="0">
                <a:solidFill>
                  <a:schemeClr val="bg1"/>
                </a:solidFill>
                <a:latin typeface="+mn-lt"/>
              </a:rPr>
              <a:t>Whatever you’re feeling, this is normal</a:t>
            </a:r>
            <a:r>
              <a:rPr lang="en-US" b="1" dirty="0" smtClean="0">
                <a:solidFill>
                  <a:srgbClr val="FFFFFF"/>
                </a:solidFill>
                <a:latin typeface="+mn-lt"/>
              </a:rPr>
              <a:t>.</a:t>
            </a:r>
            <a:r>
              <a:rPr lang="en-US" b="1" dirty="0" smtClean="0">
                <a:solidFill>
                  <a:srgbClr val="CA4B21"/>
                </a:solidFill>
                <a:latin typeface="+mn-lt"/>
              </a:rPr>
              <a:t> </a:t>
            </a:r>
            <a:endParaRPr lang="en-US" b="1" dirty="0">
              <a:solidFill>
                <a:srgbClr val="CA4B21"/>
              </a:solidFill>
              <a:latin typeface="+mn-lt"/>
            </a:endParaRPr>
          </a:p>
        </p:txBody>
      </p:sp>
      <p:sp>
        <p:nvSpPr>
          <p:cNvPr id="3" name="Content Placeholder 2">
            <a:extLst>
              <a:ext uri="{FF2B5EF4-FFF2-40B4-BE49-F238E27FC236}">
                <a16:creationId xmlns:a16="http://schemas.microsoft.com/office/drawing/2014/main" xmlns="" id="{E8C54554-25F5-4253-A344-20C6B4013714}"/>
              </a:ext>
            </a:extLst>
          </p:cNvPr>
          <p:cNvSpPr>
            <a:spLocks noGrp="1"/>
          </p:cNvSpPr>
          <p:nvPr>
            <p:ph sz="half" idx="1"/>
          </p:nvPr>
        </p:nvSpPr>
        <p:spPr>
          <a:xfrm>
            <a:off x="6593754" y="1920369"/>
            <a:ext cx="5149842" cy="3415622"/>
          </a:xfrm>
        </p:spPr>
        <p:txBody>
          <a:bodyPr vert="horz" lIns="91440" tIns="45720" rIns="91440" bIns="45720" rtlCol="0">
            <a:normAutofit/>
          </a:bodyPr>
          <a:lstStyle/>
          <a:p>
            <a:pPr marL="57150" indent="0">
              <a:buNone/>
            </a:pPr>
            <a:endParaRPr lang="en-US" sz="2600" dirty="0" smtClean="0">
              <a:solidFill>
                <a:schemeClr val="bg1"/>
              </a:solidFill>
            </a:endParaRPr>
          </a:p>
          <a:p>
            <a:pPr marL="57150" indent="0">
              <a:buNone/>
            </a:pPr>
            <a:r>
              <a:rPr lang="en-US" sz="2600" dirty="0" smtClean="0">
                <a:solidFill>
                  <a:schemeClr val="bg1"/>
                </a:solidFill>
              </a:rPr>
              <a:t>We all have lots of different feelings about coming back to school</a:t>
            </a:r>
            <a:endParaRPr lang="en-US" sz="2600" dirty="0">
              <a:solidFill>
                <a:schemeClr val="bg1"/>
              </a:solidFill>
            </a:endParaRPr>
          </a:p>
          <a:p>
            <a:pPr marL="57150" indent="0">
              <a:buNone/>
            </a:pPr>
            <a:r>
              <a:rPr lang="en-US" sz="2600" dirty="0" smtClean="0">
                <a:solidFill>
                  <a:schemeClr val="bg1"/>
                </a:solidFill>
              </a:rPr>
              <a:t>All your feelings are ok</a:t>
            </a:r>
            <a:endParaRPr lang="en-US" sz="2600" dirty="0">
              <a:solidFill>
                <a:schemeClr val="bg1"/>
              </a:solidFill>
            </a:endParaRPr>
          </a:p>
          <a:p>
            <a:pPr marL="57150" indent="0">
              <a:buNone/>
            </a:pPr>
            <a:r>
              <a:rPr lang="en-US" sz="2600" dirty="0" smtClean="0">
                <a:solidFill>
                  <a:schemeClr val="bg1"/>
                </a:solidFill>
              </a:rPr>
              <a:t>It’s good to talk – let us know how you feel. Do you have comfortable or uncomfortable feelings?</a:t>
            </a:r>
            <a:endParaRPr lang="en-US" sz="2600" dirty="0">
              <a:solidFill>
                <a:schemeClr val="bg1"/>
              </a:solidFill>
            </a:endParaRPr>
          </a:p>
        </p:txBody>
      </p:sp>
      <p:sp>
        <p:nvSpPr>
          <p:cNvPr id="4" name="Footer Placeholder 3">
            <a:extLst>
              <a:ext uri="{FF2B5EF4-FFF2-40B4-BE49-F238E27FC236}">
                <a16:creationId xmlns:a16="http://schemas.microsoft.com/office/drawing/2014/main" xmlns="" id="{3E82B24F-15E8-464C-B112-04F63F91583C}"/>
              </a:ext>
            </a:extLst>
          </p:cNvPr>
          <p:cNvSpPr>
            <a:spLocks noGrp="1"/>
          </p:cNvSpPr>
          <p:nvPr>
            <p:ph type="ftr" sz="quarter" idx="11"/>
          </p:nvPr>
        </p:nvSpPr>
        <p:spPr>
          <a:xfrm>
            <a:off x="844251" y="6952932"/>
            <a:ext cx="4654296" cy="522689"/>
          </a:xfrm>
        </p:spPr>
        <p:txBody>
          <a:bodyPr/>
          <a:lstStyle/>
          <a:p>
            <a:pPr algn="ctr"/>
            <a:r>
              <a:rPr lang="en-GB" dirty="0">
                <a:solidFill>
                  <a:schemeClr val="bg1"/>
                </a:solidFill>
              </a:rPr>
              <a:t>NSFT PSYCHOLOGY IN SCHOOLS PROJECT (B Mosley, S St Ledger, T Scully, L Brindle, H Westgate &amp; A Woods) and co-produced with participating schools</a:t>
            </a:r>
            <a:endParaRPr lang="en-US" dirty="0">
              <a:solidFill>
                <a:schemeClr val="bg1"/>
              </a:solidFill>
            </a:endParaRPr>
          </a:p>
        </p:txBody>
      </p:sp>
      <p:pic>
        <p:nvPicPr>
          <p:cNvPr id="7" name="Picture 6"/>
          <p:cNvPicPr>
            <a:picLocks noChangeAspect="1"/>
          </p:cNvPicPr>
          <p:nvPr/>
        </p:nvPicPr>
        <p:blipFill>
          <a:blip r:embed="rId4"/>
          <a:stretch>
            <a:fillRect/>
          </a:stretch>
        </p:blipFill>
        <p:spPr>
          <a:xfrm>
            <a:off x="6431393" y="2598526"/>
            <a:ext cx="140446" cy="120382"/>
          </a:xfrm>
          <a:prstGeom prst="rect">
            <a:avLst/>
          </a:prstGeom>
        </p:spPr>
      </p:pic>
      <p:pic>
        <p:nvPicPr>
          <p:cNvPr id="12" name="Picture 11"/>
          <p:cNvPicPr>
            <a:picLocks noChangeAspect="1"/>
          </p:cNvPicPr>
          <p:nvPr/>
        </p:nvPicPr>
        <p:blipFill>
          <a:blip r:embed="rId4"/>
          <a:stretch>
            <a:fillRect/>
          </a:stretch>
        </p:blipFill>
        <p:spPr>
          <a:xfrm>
            <a:off x="6431393" y="3438220"/>
            <a:ext cx="140446" cy="120382"/>
          </a:xfrm>
          <a:prstGeom prst="rect">
            <a:avLst/>
          </a:prstGeom>
        </p:spPr>
      </p:pic>
      <p:pic>
        <p:nvPicPr>
          <p:cNvPr id="14" name="Picture 13"/>
          <p:cNvPicPr>
            <a:picLocks noChangeAspect="1"/>
          </p:cNvPicPr>
          <p:nvPr/>
        </p:nvPicPr>
        <p:blipFill>
          <a:blip r:embed="rId4"/>
          <a:stretch>
            <a:fillRect/>
          </a:stretch>
        </p:blipFill>
        <p:spPr>
          <a:xfrm>
            <a:off x="6431393" y="3901397"/>
            <a:ext cx="140446" cy="120382"/>
          </a:xfrm>
          <a:prstGeom prst="rect">
            <a:avLst/>
          </a:prstGeom>
        </p:spPr>
      </p:pic>
    </p:spTree>
    <p:extLst>
      <p:ext uri="{BB962C8B-B14F-4D97-AF65-F5344CB8AC3E}">
        <p14:creationId xmlns:p14="http://schemas.microsoft.com/office/powerpoint/2010/main" val="17419511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DC521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51964" y="2318684"/>
            <a:ext cx="10515600" cy="2014257"/>
          </a:xfrm>
        </p:spPr>
        <p:txBody>
          <a:bodyPr/>
          <a:lstStyle/>
          <a:p>
            <a:pPr marL="0" indent="0">
              <a:buNone/>
            </a:pPr>
            <a:r>
              <a:rPr lang="en-GB" sz="2600" dirty="0" smtClean="0">
                <a:solidFill>
                  <a:srgbClr val="FFFFFF"/>
                </a:solidFill>
              </a:rPr>
              <a:t>Some of our rules</a:t>
            </a:r>
            <a:endParaRPr lang="en-GB" sz="2600" dirty="0">
              <a:solidFill>
                <a:srgbClr val="FFFFFF"/>
              </a:solidFill>
            </a:endParaRPr>
          </a:p>
          <a:p>
            <a:pPr marL="0" indent="0">
              <a:buNone/>
            </a:pPr>
            <a:r>
              <a:rPr lang="en-GB" sz="2600" dirty="0" smtClean="0">
                <a:solidFill>
                  <a:srgbClr val="FFFFFF"/>
                </a:solidFill>
              </a:rPr>
              <a:t>Some of the normal things we do</a:t>
            </a:r>
            <a:endParaRPr lang="en-GB" sz="2600" dirty="0">
              <a:solidFill>
                <a:srgbClr val="FFFFFF"/>
              </a:solidFill>
            </a:endParaRPr>
          </a:p>
          <a:p>
            <a:pPr marL="0" indent="0">
              <a:buNone/>
            </a:pPr>
            <a:r>
              <a:rPr lang="en-GB" sz="2600" b="1" dirty="0" smtClean="0"/>
              <a:t>All of these things are to help us all be in our school together, safely</a:t>
            </a:r>
            <a:endParaRPr lang="en-GB" sz="2600" b="1" dirty="0"/>
          </a:p>
        </p:txBody>
      </p:sp>
      <p:sp>
        <p:nvSpPr>
          <p:cNvPr id="2" name="Title 1"/>
          <p:cNvSpPr>
            <a:spLocks noGrp="1"/>
          </p:cNvSpPr>
          <p:nvPr>
            <p:ph type="title"/>
          </p:nvPr>
        </p:nvSpPr>
        <p:spPr>
          <a:xfrm>
            <a:off x="793376" y="1321359"/>
            <a:ext cx="6381084" cy="755462"/>
          </a:xfrm>
        </p:spPr>
        <p:txBody>
          <a:bodyPr>
            <a:normAutofit/>
          </a:bodyPr>
          <a:lstStyle/>
          <a:p>
            <a:r>
              <a:rPr lang="en-GB" b="1" dirty="0" smtClean="0">
                <a:solidFill>
                  <a:srgbClr val="FFFFFF"/>
                </a:solidFill>
                <a:latin typeface="+mn-lt"/>
              </a:rPr>
              <a:t>What might be different?</a:t>
            </a:r>
            <a:endParaRPr lang="en-GB" b="1" dirty="0">
              <a:solidFill>
                <a:srgbClr val="FFFFFF"/>
              </a:solidFill>
              <a:latin typeface="+mn-lt"/>
            </a:endParaRPr>
          </a:p>
        </p:txBody>
      </p:sp>
      <p:pic>
        <p:nvPicPr>
          <p:cNvPr id="6" name="Picture 5"/>
          <p:cNvPicPr>
            <a:picLocks noChangeAspect="1"/>
          </p:cNvPicPr>
          <p:nvPr/>
        </p:nvPicPr>
        <p:blipFill>
          <a:blip r:embed="rId3"/>
          <a:stretch>
            <a:fillRect/>
          </a:stretch>
        </p:blipFill>
        <p:spPr>
          <a:xfrm>
            <a:off x="914401" y="2539253"/>
            <a:ext cx="140446" cy="120382"/>
          </a:xfrm>
          <a:prstGeom prst="rect">
            <a:avLst/>
          </a:prstGeom>
        </p:spPr>
      </p:pic>
      <p:pic>
        <p:nvPicPr>
          <p:cNvPr id="7" name="Picture 6"/>
          <p:cNvPicPr>
            <a:picLocks noChangeAspect="1"/>
          </p:cNvPicPr>
          <p:nvPr/>
        </p:nvPicPr>
        <p:blipFill>
          <a:blip r:embed="rId3"/>
          <a:stretch>
            <a:fillRect/>
          </a:stretch>
        </p:blipFill>
        <p:spPr>
          <a:xfrm>
            <a:off x="914401" y="2990481"/>
            <a:ext cx="140446" cy="120382"/>
          </a:xfrm>
          <a:prstGeom prst="rect">
            <a:avLst/>
          </a:prstGeom>
        </p:spPr>
      </p:pic>
      <p:pic>
        <p:nvPicPr>
          <p:cNvPr id="17" name="Picture 16" descr="hearts 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8382" y="5544230"/>
            <a:ext cx="704824" cy="714381"/>
          </a:xfrm>
          <a:prstGeom prst="rect">
            <a:avLst/>
          </a:prstGeom>
        </p:spPr>
      </p:pic>
      <p:pic>
        <p:nvPicPr>
          <p:cNvPr id="18" name="Picture 17" descr="heart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45438">
            <a:off x="8232207" y="5266014"/>
            <a:ext cx="984504" cy="1089660"/>
          </a:xfrm>
          <a:prstGeom prst="rect">
            <a:avLst/>
          </a:prstGeom>
        </p:spPr>
      </p:pic>
      <p:pic>
        <p:nvPicPr>
          <p:cNvPr id="19" name="Picture 18" descr="heart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31567">
            <a:off x="9953052" y="5230390"/>
            <a:ext cx="764108" cy="845723"/>
          </a:xfrm>
          <a:prstGeom prst="rect">
            <a:avLst/>
          </a:prstGeom>
        </p:spPr>
      </p:pic>
      <p:sp>
        <p:nvSpPr>
          <p:cNvPr id="15" name="Footer Placeholder 3">
            <a:extLst>
              <a:ext uri="{FF2B5EF4-FFF2-40B4-BE49-F238E27FC236}">
                <a16:creationId xmlns:a16="http://schemas.microsoft.com/office/drawing/2014/main" xmlns="" id="{2182F06F-C580-47FD-BDFA-263C6DEAB6D1}"/>
              </a:ext>
            </a:extLst>
          </p:cNvPr>
          <p:cNvSpPr>
            <a:spLocks noGrp="1"/>
          </p:cNvSpPr>
          <p:nvPr>
            <p:ph type="ftr" sz="quarter" idx="11"/>
          </p:nvPr>
        </p:nvSpPr>
        <p:spPr>
          <a:xfrm>
            <a:off x="937719" y="7057683"/>
            <a:ext cx="9994168" cy="350265"/>
          </a:xfrm>
        </p:spPr>
        <p:txBody>
          <a:bodyPr/>
          <a:lstStyle/>
          <a:p>
            <a:pPr algn="ctr"/>
            <a:r>
              <a:rPr lang="en-GB" dirty="0">
                <a:solidFill>
                  <a:schemeClr val="bg1">
                    <a:alpha val="70000"/>
                  </a:schemeClr>
                </a:solidFill>
              </a:rPr>
              <a:t>NSFT PSYCHOLOGY IN SCHOOLS PROJECT (B Mosley, S St Ledger, T Scully, L Brindle, H Westgate </a:t>
            </a:r>
            <a:r>
              <a:rPr lang="en-GB" dirty="0" smtClean="0">
                <a:solidFill>
                  <a:schemeClr val="bg1">
                    <a:alpha val="70000"/>
                  </a:schemeClr>
                </a:solidFill>
              </a:rPr>
              <a:t>&amp;  A </a:t>
            </a:r>
            <a:r>
              <a:rPr lang="en-GB" dirty="0">
                <a:solidFill>
                  <a:schemeClr val="bg1">
                    <a:alpha val="70000"/>
                  </a:schemeClr>
                </a:solidFill>
              </a:rPr>
              <a:t>Woods) and co-produced with participating schools</a:t>
            </a:r>
            <a:endParaRPr lang="en-US" dirty="0">
              <a:solidFill>
                <a:schemeClr val="bg1">
                  <a:alpha val="70000"/>
                </a:schemeClr>
              </a:solidFill>
            </a:endParaRPr>
          </a:p>
        </p:txBody>
      </p:sp>
      <p:pic>
        <p:nvPicPr>
          <p:cNvPr id="9" name="Picture 8" descr="star whit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9590" y="4650205"/>
            <a:ext cx="1152144" cy="1182624"/>
          </a:xfrm>
          <a:prstGeom prst="rect">
            <a:avLst/>
          </a:prstGeom>
        </p:spPr>
      </p:pic>
    </p:spTree>
    <p:extLst>
      <p:ext uri="{BB962C8B-B14F-4D97-AF65-F5344CB8AC3E}">
        <p14:creationId xmlns:p14="http://schemas.microsoft.com/office/powerpoint/2010/main" val="22624038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4E7B6D4B-A47B-46A9-9BBB-2EEBC834E55C}"/>
              </a:ext>
            </a:extLst>
          </p:cNvPr>
          <p:cNvSpPr>
            <a:spLocks noGrp="1"/>
          </p:cNvSpPr>
          <p:nvPr>
            <p:ph type="ftr" sz="quarter" idx="11"/>
          </p:nvPr>
        </p:nvSpPr>
        <p:spPr>
          <a:xfrm>
            <a:off x="1521648" y="7023823"/>
            <a:ext cx="9081655" cy="318655"/>
          </a:xfrm>
        </p:spPr>
        <p:txBody>
          <a:bodyPr/>
          <a:lstStyle/>
          <a:p>
            <a:pPr algn="ctr"/>
            <a:r>
              <a:rPr lang="en-GB" dirty="0"/>
              <a:t>NSFT PSYCHOLOGY IN SCHOOLS PROJECT (B Mosley, S St Ledger, T Scully, L Brindle, H Westgate &amp; A Woods) and co-produced with participating schools</a:t>
            </a:r>
            <a:endParaRPr lang="en-US" dirty="0"/>
          </a:p>
        </p:txBody>
      </p:sp>
      <p:sp>
        <p:nvSpPr>
          <p:cNvPr id="10" name="Title 1"/>
          <p:cNvSpPr txBox="1">
            <a:spLocks/>
          </p:cNvSpPr>
          <p:nvPr/>
        </p:nvSpPr>
        <p:spPr>
          <a:xfrm>
            <a:off x="326317" y="1964106"/>
            <a:ext cx="2711045" cy="30901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solidFill>
                  <a:srgbClr val="276AA6"/>
                </a:solidFill>
                <a:latin typeface="+mn-lt"/>
              </a:rPr>
              <a:t>What’s going to be the same?</a:t>
            </a:r>
            <a:endParaRPr lang="en-GB" b="1" dirty="0">
              <a:solidFill>
                <a:srgbClr val="276AA6"/>
              </a:solidFill>
              <a:latin typeface="+mn-lt"/>
            </a:endParaRPr>
          </a:p>
        </p:txBody>
      </p:sp>
      <p:grpSp>
        <p:nvGrpSpPr>
          <p:cNvPr id="65" name="Group 64"/>
          <p:cNvGrpSpPr/>
          <p:nvPr/>
        </p:nvGrpSpPr>
        <p:grpSpPr>
          <a:xfrm>
            <a:off x="3231428" y="1152275"/>
            <a:ext cx="6623513" cy="2828311"/>
            <a:chOff x="3008863" y="1283215"/>
            <a:chExt cx="6623513" cy="2828311"/>
          </a:xfrm>
        </p:grpSpPr>
        <p:grpSp>
          <p:nvGrpSpPr>
            <p:cNvPr id="62" name="Group 61"/>
            <p:cNvGrpSpPr/>
            <p:nvPr/>
          </p:nvGrpSpPr>
          <p:grpSpPr>
            <a:xfrm>
              <a:off x="3008863" y="1283215"/>
              <a:ext cx="1747329" cy="2057708"/>
              <a:chOff x="1175970" y="1649848"/>
              <a:chExt cx="1747329" cy="2057708"/>
            </a:xfrm>
          </p:grpSpPr>
          <p:pic>
            <p:nvPicPr>
              <p:cNvPr id="4" name="Picture 3"/>
              <p:cNvPicPr>
                <a:picLocks noChangeAspect="1"/>
              </p:cNvPicPr>
              <p:nvPr/>
            </p:nvPicPr>
            <p:blipFill>
              <a:blip r:embed="rId3"/>
              <a:stretch>
                <a:fillRect/>
              </a:stretch>
            </p:blipFill>
            <p:spPr>
              <a:xfrm>
                <a:off x="1175970" y="2508263"/>
                <a:ext cx="922530" cy="1199293"/>
              </a:xfrm>
              <a:prstGeom prst="rect">
                <a:avLst/>
              </a:prstGeom>
            </p:spPr>
          </p:pic>
          <p:grpSp>
            <p:nvGrpSpPr>
              <p:cNvPr id="50" name="Group 49"/>
              <p:cNvGrpSpPr/>
              <p:nvPr/>
            </p:nvGrpSpPr>
            <p:grpSpPr>
              <a:xfrm>
                <a:off x="1328619" y="1649848"/>
                <a:ext cx="1594680" cy="2019448"/>
                <a:chOff x="1328619" y="1649848"/>
                <a:chExt cx="1594680" cy="2019448"/>
              </a:xfrm>
            </p:grpSpPr>
            <p:grpSp>
              <p:nvGrpSpPr>
                <p:cNvPr id="49" name="Group 48"/>
                <p:cNvGrpSpPr/>
                <p:nvPr/>
              </p:nvGrpSpPr>
              <p:grpSpPr>
                <a:xfrm>
                  <a:off x="1483299" y="1649848"/>
                  <a:ext cx="1440000" cy="1440004"/>
                  <a:chOff x="1430931" y="1625312"/>
                  <a:chExt cx="1440000" cy="1440004"/>
                </a:xfrm>
              </p:grpSpPr>
              <p:sp>
                <p:nvSpPr>
                  <p:cNvPr id="18" name="Oval 17"/>
                  <p:cNvSpPr>
                    <a:spLocks noChangeAspect="1"/>
                  </p:cNvSpPr>
                  <p:nvPr/>
                </p:nvSpPr>
                <p:spPr>
                  <a:xfrm>
                    <a:off x="1430931" y="1625312"/>
                    <a:ext cx="1440000" cy="1440004"/>
                  </a:xfrm>
                  <a:prstGeom prst="ellipse">
                    <a:avLst/>
                  </a:prstGeom>
                  <a:solidFill>
                    <a:srgbClr val="DC521C"/>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9" name="Rectangle 18" descr="Group"/>
                  <p:cNvSpPr/>
                  <p:nvPr/>
                </p:nvSpPr>
                <p:spPr>
                  <a:xfrm>
                    <a:off x="1588531" y="1768618"/>
                    <a:ext cx="1112776" cy="1112779"/>
                  </a:xfrm>
                  <a:prstGeom prst="rect">
                    <a:avLst/>
                  </a:prstGeom>
                  <a:blipFill>
                    <a:blip r:embed="rId4" cstate="print">
                      <a:extLst>
                        <a:ext uri="{28A0092B-C50C-407E-A947-70E740481C1C}">
                          <a14:useLocalDpi xmlns:a14="http://schemas.microsoft.com/office/drawing/2010/main" val="0"/>
                        </a:ext>
                        <a:ext uri="{96DAC541-7B7A-43D3-8B79-37D633B846F1}">
                          <asvg:svgBlip xmlns:dgm="http://schemas.openxmlformats.org/drawingml/2006/diagram" xmlns="" xmlns:asvg="http://schemas.microsoft.com/office/drawing/2016/SVG/main" xmlns:lc="http://schemas.openxmlformats.org/drawingml/2006/lockedCanvas"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20" name="Rectangle 19"/>
                <p:cNvSpPr/>
                <p:nvPr/>
              </p:nvSpPr>
              <p:spPr>
                <a:xfrm>
                  <a:off x="1328619" y="3082425"/>
                  <a:ext cx="1577824" cy="586871"/>
                </a:xfrm>
                <a:prstGeom prst="rect">
                  <a:avLst/>
                </a:prstGeom>
              </p:spPr>
              <p:txBody>
                <a:bodyPr wrap="square">
                  <a:spAutoFit/>
                </a:bodyPr>
                <a:lstStyle/>
                <a:p>
                  <a:pPr lvl="0" algn="ctr">
                    <a:lnSpc>
                      <a:spcPct val="100000"/>
                    </a:lnSpc>
                    <a:defRPr cap="all"/>
                  </a:pPr>
                  <a:r>
                    <a:rPr lang="en-GB" b="1" dirty="0"/>
                    <a:t>School community</a:t>
                  </a:r>
                  <a:endParaRPr lang="en-US" b="1" dirty="0"/>
                </a:p>
              </p:txBody>
            </p:sp>
          </p:grpSp>
        </p:grpSp>
        <p:grpSp>
          <p:nvGrpSpPr>
            <p:cNvPr id="64" name="Group 63"/>
            <p:cNvGrpSpPr/>
            <p:nvPr/>
          </p:nvGrpSpPr>
          <p:grpSpPr>
            <a:xfrm>
              <a:off x="7789824" y="1283215"/>
              <a:ext cx="1842552" cy="2416305"/>
              <a:chOff x="5956931" y="1649848"/>
              <a:chExt cx="1842552" cy="2416305"/>
            </a:xfrm>
          </p:grpSpPr>
          <p:pic>
            <p:nvPicPr>
              <p:cNvPr id="7" name="Picture 6"/>
              <p:cNvPicPr>
                <a:picLocks noChangeAspect="1"/>
              </p:cNvPicPr>
              <p:nvPr/>
            </p:nvPicPr>
            <p:blipFill>
              <a:blip r:embed="rId6"/>
              <a:stretch>
                <a:fillRect/>
              </a:stretch>
            </p:blipFill>
            <p:spPr>
              <a:xfrm>
                <a:off x="5956931" y="2688506"/>
                <a:ext cx="1080740" cy="1377647"/>
              </a:xfrm>
              <a:prstGeom prst="rect">
                <a:avLst/>
              </a:prstGeom>
            </p:spPr>
          </p:pic>
          <p:grpSp>
            <p:nvGrpSpPr>
              <p:cNvPr id="52" name="Group 51"/>
              <p:cNvGrpSpPr/>
              <p:nvPr/>
            </p:nvGrpSpPr>
            <p:grpSpPr>
              <a:xfrm>
                <a:off x="6174503" y="1649848"/>
                <a:ext cx="1624980" cy="1777954"/>
                <a:chOff x="6096530" y="1649848"/>
                <a:chExt cx="1624980" cy="1777954"/>
              </a:xfrm>
            </p:grpSpPr>
            <p:grpSp>
              <p:nvGrpSpPr>
                <p:cNvPr id="40" name="Group 39"/>
                <p:cNvGrpSpPr/>
                <p:nvPr/>
              </p:nvGrpSpPr>
              <p:grpSpPr>
                <a:xfrm>
                  <a:off x="6201900" y="1649848"/>
                  <a:ext cx="1414241" cy="1414241"/>
                  <a:chOff x="6596674" y="2723559"/>
                  <a:chExt cx="1512332" cy="1512332"/>
                </a:xfrm>
              </p:grpSpPr>
              <p:sp>
                <p:nvSpPr>
                  <p:cNvPr id="13" name="Oval 12"/>
                  <p:cNvSpPr/>
                  <p:nvPr/>
                </p:nvSpPr>
                <p:spPr>
                  <a:xfrm>
                    <a:off x="6596674" y="2723559"/>
                    <a:ext cx="1512332" cy="1512332"/>
                  </a:xfrm>
                  <a:prstGeom prst="ellipse">
                    <a:avLst/>
                  </a:prstGeom>
                  <a:solidFill>
                    <a:srgbClr val="DC521C"/>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23" name="Rectangle 22" descr="Classroom"/>
                  <p:cNvSpPr/>
                  <p:nvPr/>
                </p:nvSpPr>
                <p:spPr>
                  <a:xfrm>
                    <a:off x="6787524" y="2914413"/>
                    <a:ext cx="1130632" cy="1130624"/>
                  </a:xfrm>
                  <a:prstGeom prst="rect">
                    <a:avLst/>
                  </a:prstGeom>
                  <a:blipFill>
                    <a:blip r:embed="rId7" cstate="print">
                      <a:extLst>
                        <a:ext uri="{28A0092B-C50C-407E-A947-70E740481C1C}">
                          <a14:useLocalDpi xmlns:a14="http://schemas.microsoft.com/office/drawing/2010/main" val="0"/>
                        </a:ext>
                        <a:ext uri="{96DAC541-7B7A-43D3-8B79-37D633B846F1}">
                          <asvg:svgBlip xmlns:dgm="http://schemas.openxmlformats.org/drawingml/2006/diagram" xmlns="" xmlns:asvg="http://schemas.microsoft.com/office/drawing/2016/SVG/main" xmlns:lc="http://schemas.openxmlformats.org/drawingml/2006/lockedCanvas"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24" name="Rectangle 23"/>
                <p:cNvSpPr/>
                <p:nvPr/>
              </p:nvSpPr>
              <p:spPr>
                <a:xfrm>
                  <a:off x="6096530" y="3082425"/>
                  <a:ext cx="1624980" cy="345377"/>
                </a:xfrm>
                <a:prstGeom prst="rect">
                  <a:avLst/>
                </a:prstGeom>
              </p:spPr>
              <p:txBody>
                <a:bodyPr wrap="square">
                  <a:spAutoFit/>
                </a:bodyPr>
                <a:lstStyle/>
                <a:p>
                  <a:pPr lvl="0" algn="ctr">
                    <a:lnSpc>
                      <a:spcPct val="100000"/>
                    </a:lnSpc>
                    <a:defRPr cap="all"/>
                  </a:pPr>
                  <a:r>
                    <a:rPr lang="en-GB" b="1" dirty="0" smtClean="0"/>
                    <a:t>STUDENTS</a:t>
                  </a:r>
                  <a:endParaRPr lang="en-US" b="1" dirty="0"/>
                </a:p>
              </p:txBody>
            </p:sp>
          </p:grpSp>
        </p:grpSp>
        <p:grpSp>
          <p:nvGrpSpPr>
            <p:cNvPr id="63" name="Group 62"/>
            <p:cNvGrpSpPr/>
            <p:nvPr/>
          </p:nvGrpSpPr>
          <p:grpSpPr>
            <a:xfrm>
              <a:off x="5380845" y="1283215"/>
              <a:ext cx="1720949" cy="2828311"/>
              <a:chOff x="3547952" y="1649848"/>
              <a:chExt cx="1720949" cy="2828311"/>
            </a:xfrm>
          </p:grpSpPr>
          <p:pic>
            <p:nvPicPr>
              <p:cNvPr id="6" name="Picture 5"/>
              <p:cNvPicPr>
                <a:picLocks noChangeAspect="1"/>
              </p:cNvPicPr>
              <p:nvPr/>
            </p:nvPicPr>
            <p:blipFill>
              <a:blip r:embed="rId9"/>
              <a:stretch>
                <a:fillRect/>
              </a:stretch>
            </p:blipFill>
            <p:spPr>
              <a:xfrm>
                <a:off x="3547952" y="2461678"/>
                <a:ext cx="1589918" cy="2016481"/>
              </a:xfrm>
              <a:prstGeom prst="rect">
                <a:avLst/>
              </a:prstGeom>
            </p:spPr>
          </p:pic>
          <p:grpSp>
            <p:nvGrpSpPr>
              <p:cNvPr id="51" name="Group 50"/>
              <p:cNvGrpSpPr/>
              <p:nvPr/>
            </p:nvGrpSpPr>
            <p:grpSpPr>
              <a:xfrm>
                <a:off x="3828901" y="1649848"/>
                <a:ext cx="1440000" cy="1763719"/>
                <a:chOff x="3954163" y="1649848"/>
                <a:chExt cx="1440000" cy="1763719"/>
              </a:xfrm>
            </p:grpSpPr>
            <p:sp>
              <p:nvSpPr>
                <p:cNvPr id="22" name="Rectangle 21"/>
                <p:cNvSpPr/>
                <p:nvPr/>
              </p:nvSpPr>
              <p:spPr>
                <a:xfrm>
                  <a:off x="4239331" y="3082425"/>
                  <a:ext cx="869664" cy="331142"/>
                </a:xfrm>
                <a:prstGeom prst="rect">
                  <a:avLst/>
                </a:prstGeom>
              </p:spPr>
              <p:txBody>
                <a:bodyPr wrap="square">
                  <a:spAutoFit/>
                </a:bodyPr>
                <a:lstStyle/>
                <a:p>
                  <a:pPr lvl="0" algn="ctr">
                    <a:lnSpc>
                      <a:spcPct val="100000"/>
                    </a:lnSpc>
                    <a:defRPr cap="all"/>
                  </a:pPr>
                  <a:r>
                    <a:rPr lang="en-GB" b="1" dirty="0" smtClean="0"/>
                    <a:t>STAFF</a:t>
                  </a:r>
                  <a:endParaRPr lang="en-US" b="1" dirty="0"/>
                </a:p>
              </p:txBody>
            </p:sp>
            <p:grpSp>
              <p:nvGrpSpPr>
                <p:cNvPr id="34" name="Group 33"/>
                <p:cNvGrpSpPr/>
                <p:nvPr/>
              </p:nvGrpSpPr>
              <p:grpSpPr>
                <a:xfrm>
                  <a:off x="3954163" y="1649848"/>
                  <a:ext cx="1440000" cy="1440000"/>
                  <a:chOff x="4279375" y="2712116"/>
                  <a:chExt cx="1606071" cy="1606071"/>
                </a:xfrm>
              </p:grpSpPr>
              <p:sp>
                <p:nvSpPr>
                  <p:cNvPr id="16" name="Oval 15"/>
                  <p:cNvSpPr>
                    <a:spLocks noChangeAspect="1"/>
                  </p:cNvSpPr>
                  <p:nvPr/>
                </p:nvSpPr>
                <p:spPr>
                  <a:xfrm>
                    <a:off x="4279375" y="2712116"/>
                    <a:ext cx="1606071" cy="1606071"/>
                  </a:xfrm>
                  <a:prstGeom prst="ellipse">
                    <a:avLst/>
                  </a:prstGeom>
                  <a:solidFill>
                    <a:srgbClr val="DC521C"/>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33" name="Rectangle 32" descr="Users"/>
                  <p:cNvSpPr/>
                  <p:nvPr/>
                </p:nvSpPr>
                <p:spPr>
                  <a:xfrm>
                    <a:off x="4534961" y="2967700"/>
                    <a:ext cx="1086153" cy="1086153"/>
                  </a:xfrm>
                  <a:prstGeom prst="rect">
                    <a:avLst/>
                  </a:prstGeom>
                  <a:blipFill>
                    <a:blip r:embed="rId10" cstate="print">
                      <a:extLst>
                        <a:ext uri="{28A0092B-C50C-407E-A947-70E740481C1C}">
                          <a14:useLocalDpi xmlns:a14="http://schemas.microsoft.com/office/drawing/2010/main" val="0"/>
                        </a:ext>
                        <a:ext uri="{96DAC541-7B7A-43D3-8B79-37D633B846F1}">
                          <asvg:svgBlip xmlns:dgm="http://schemas.openxmlformats.org/drawingml/2006/diagram" xmlns:asvg="http://schemas.microsoft.com/office/drawing/2016/SVG/main" xmlns="" xmlns:lc="http://schemas.openxmlformats.org/drawingml/2006/lockedCanvas"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grpSp>
      </p:grpSp>
      <p:grpSp>
        <p:nvGrpSpPr>
          <p:cNvPr id="60" name="Group 59"/>
          <p:cNvGrpSpPr/>
          <p:nvPr/>
        </p:nvGrpSpPr>
        <p:grpSpPr>
          <a:xfrm>
            <a:off x="3639597" y="3496105"/>
            <a:ext cx="6994449" cy="2550063"/>
            <a:chOff x="4032360" y="4085337"/>
            <a:chExt cx="6994449" cy="2550063"/>
          </a:xfrm>
        </p:grpSpPr>
        <p:grpSp>
          <p:nvGrpSpPr>
            <p:cNvPr id="56" name="Group 55"/>
            <p:cNvGrpSpPr/>
            <p:nvPr/>
          </p:nvGrpSpPr>
          <p:grpSpPr>
            <a:xfrm>
              <a:off x="4032360" y="4085337"/>
              <a:ext cx="2312593" cy="2166848"/>
              <a:chOff x="8130181" y="1649848"/>
              <a:chExt cx="2312593" cy="2166848"/>
            </a:xfrm>
          </p:grpSpPr>
          <p:pic>
            <p:nvPicPr>
              <p:cNvPr id="8" name="Picture 7"/>
              <p:cNvPicPr>
                <a:picLocks noChangeAspect="1"/>
              </p:cNvPicPr>
              <p:nvPr/>
            </p:nvPicPr>
            <p:blipFill>
              <a:blip r:embed="rId12"/>
              <a:stretch>
                <a:fillRect/>
              </a:stretch>
            </p:blipFill>
            <p:spPr>
              <a:xfrm>
                <a:off x="8130181" y="1833164"/>
                <a:ext cx="1544866" cy="1983532"/>
              </a:xfrm>
              <a:prstGeom prst="rect">
                <a:avLst/>
              </a:prstGeom>
            </p:spPr>
          </p:pic>
          <p:grpSp>
            <p:nvGrpSpPr>
              <p:cNvPr id="53" name="Group 52"/>
              <p:cNvGrpSpPr/>
              <p:nvPr/>
            </p:nvGrpSpPr>
            <p:grpSpPr>
              <a:xfrm>
                <a:off x="8705086" y="1649848"/>
                <a:ext cx="1737688" cy="2078908"/>
                <a:chOff x="8705086" y="1649848"/>
                <a:chExt cx="1737688" cy="2078908"/>
              </a:xfrm>
            </p:grpSpPr>
            <p:grpSp>
              <p:nvGrpSpPr>
                <p:cNvPr id="39" name="Group 38"/>
                <p:cNvGrpSpPr/>
                <p:nvPr/>
              </p:nvGrpSpPr>
              <p:grpSpPr>
                <a:xfrm>
                  <a:off x="8853765" y="1649848"/>
                  <a:ext cx="1440330" cy="1440330"/>
                  <a:chOff x="7264371" y="289721"/>
                  <a:chExt cx="1440330" cy="1440330"/>
                </a:xfrm>
              </p:grpSpPr>
              <p:sp>
                <p:nvSpPr>
                  <p:cNvPr id="14" name="Oval 13"/>
                  <p:cNvSpPr>
                    <a:spLocks noChangeAspect="1"/>
                  </p:cNvSpPr>
                  <p:nvPr/>
                </p:nvSpPr>
                <p:spPr>
                  <a:xfrm>
                    <a:off x="7264371" y="289721"/>
                    <a:ext cx="1440330" cy="1440330"/>
                  </a:xfrm>
                  <a:prstGeom prst="ellipse">
                    <a:avLst/>
                  </a:prstGeom>
                  <a:solidFill>
                    <a:srgbClr val="DC521C"/>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26" name="Rectangle 25" descr="Universal Access"/>
                  <p:cNvSpPr/>
                  <p:nvPr/>
                </p:nvSpPr>
                <p:spPr>
                  <a:xfrm>
                    <a:off x="7418286" y="417460"/>
                    <a:ext cx="1140730" cy="1140730"/>
                  </a:xfrm>
                  <a:prstGeom prst="rect">
                    <a:avLst/>
                  </a:prstGeom>
                  <a:blipFill>
                    <a:blip r:embed="rId13" cstate="print">
                      <a:extLst>
                        <a:ext uri="{28A0092B-C50C-407E-A947-70E740481C1C}">
                          <a14:useLocalDpi xmlns:a14="http://schemas.microsoft.com/office/drawing/2010/main" val="0"/>
                        </a:ext>
                        <a:ext uri="{96DAC541-7B7A-43D3-8B79-37D633B846F1}">
                          <asvg:svgBlip xmlns:dgm="http://schemas.openxmlformats.org/drawingml/2006/diagram" xmlns="" xmlns:asvg="http://schemas.microsoft.com/office/drawing/2016/SVG/main" xmlns:lc="http://schemas.openxmlformats.org/drawingml/2006/lockedCanvas" r:embed="rId1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29" name="Rectangle 28"/>
                <p:cNvSpPr/>
                <p:nvPr/>
              </p:nvSpPr>
              <p:spPr>
                <a:xfrm>
                  <a:off x="8705086" y="3082425"/>
                  <a:ext cx="1737688" cy="646331"/>
                </a:xfrm>
                <a:prstGeom prst="rect">
                  <a:avLst/>
                </a:prstGeom>
              </p:spPr>
              <p:txBody>
                <a:bodyPr wrap="square">
                  <a:spAutoFit/>
                </a:bodyPr>
                <a:lstStyle/>
                <a:p>
                  <a:pPr lvl="0" algn="ctr">
                    <a:lnSpc>
                      <a:spcPct val="100000"/>
                    </a:lnSpc>
                    <a:defRPr cap="all"/>
                  </a:pPr>
                  <a:r>
                    <a:rPr lang="en-GB" b="1" dirty="0" smtClean="0"/>
                    <a:t>STAFF ARE HERE TO HELP YOU</a:t>
                  </a:r>
                  <a:endParaRPr lang="en-US" b="1" dirty="0"/>
                </a:p>
              </p:txBody>
            </p:sp>
          </p:grpSp>
        </p:grpSp>
        <p:grpSp>
          <p:nvGrpSpPr>
            <p:cNvPr id="54" name="Group 53"/>
            <p:cNvGrpSpPr/>
            <p:nvPr/>
          </p:nvGrpSpPr>
          <p:grpSpPr>
            <a:xfrm>
              <a:off x="6561912" y="4086989"/>
              <a:ext cx="2126527" cy="2548411"/>
              <a:chOff x="4074415" y="4113178"/>
              <a:chExt cx="2126527" cy="2548411"/>
            </a:xfrm>
          </p:grpSpPr>
          <p:pic>
            <p:nvPicPr>
              <p:cNvPr id="9" name="Picture 8"/>
              <p:cNvPicPr>
                <a:picLocks noChangeAspect="1"/>
              </p:cNvPicPr>
              <p:nvPr/>
            </p:nvPicPr>
            <p:blipFill>
              <a:blip r:embed="rId15"/>
              <a:stretch>
                <a:fillRect/>
              </a:stretch>
            </p:blipFill>
            <p:spPr>
              <a:xfrm>
                <a:off x="4074415" y="4642289"/>
                <a:ext cx="1333500" cy="2019300"/>
              </a:xfrm>
              <a:prstGeom prst="rect">
                <a:avLst/>
              </a:prstGeom>
            </p:spPr>
          </p:pic>
          <p:grpSp>
            <p:nvGrpSpPr>
              <p:cNvPr id="45" name="Group 44"/>
              <p:cNvGrpSpPr/>
              <p:nvPr/>
            </p:nvGrpSpPr>
            <p:grpSpPr>
              <a:xfrm>
                <a:off x="4611933" y="4113178"/>
                <a:ext cx="1440330" cy="1440330"/>
                <a:chOff x="9503116" y="996799"/>
                <a:chExt cx="1440330" cy="1440330"/>
              </a:xfrm>
            </p:grpSpPr>
            <p:sp>
              <p:nvSpPr>
                <p:cNvPr id="15" name="Oval 14"/>
                <p:cNvSpPr>
                  <a:spLocks noChangeAspect="1"/>
                </p:cNvSpPr>
                <p:nvPr/>
              </p:nvSpPr>
              <p:spPr>
                <a:xfrm>
                  <a:off x="9503116" y="996799"/>
                  <a:ext cx="1440330" cy="1440330"/>
                </a:xfrm>
                <a:prstGeom prst="ellipse">
                  <a:avLst/>
                </a:prstGeom>
                <a:solidFill>
                  <a:srgbClr val="DC521C"/>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27" name="Rectangle 26" descr="Head with Gears"/>
                <p:cNvSpPr/>
                <p:nvPr/>
              </p:nvSpPr>
              <p:spPr>
                <a:xfrm>
                  <a:off x="9737207" y="1230890"/>
                  <a:ext cx="972149" cy="972149"/>
                </a:xfrm>
                <a:prstGeom prst="rect">
                  <a:avLst/>
                </a:prstGeom>
                <a:blipFill>
                  <a:blip r:embed="rId16" cstate="print">
                    <a:extLst>
                      <a:ext uri="{28A0092B-C50C-407E-A947-70E740481C1C}">
                        <a14:useLocalDpi xmlns:a14="http://schemas.microsoft.com/office/drawing/2010/main" val="0"/>
                      </a:ext>
                      <a:ext uri="{96DAC541-7B7A-43D3-8B79-37D633B846F1}">
                        <asvg:svgBlip xmlns:dgm="http://schemas.openxmlformats.org/drawingml/2006/diagram" xmlns="" xmlns:asvg="http://schemas.microsoft.com/office/drawing/2016/SVG/main" xmlns:lc="http://schemas.openxmlformats.org/drawingml/2006/lockedCanvas" r:embed="rId1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30" name="Rectangle 29"/>
              <p:cNvSpPr/>
              <p:nvPr/>
            </p:nvSpPr>
            <p:spPr>
              <a:xfrm>
                <a:off x="4463254" y="5557248"/>
                <a:ext cx="1737688" cy="646331"/>
              </a:xfrm>
              <a:prstGeom prst="rect">
                <a:avLst/>
              </a:prstGeom>
            </p:spPr>
            <p:txBody>
              <a:bodyPr wrap="square">
                <a:spAutoFit/>
              </a:bodyPr>
              <a:lstStyle/>
              <a:p>
                <a:pPr lvl="0" algn="ctr">
                  <a:lnSpc>
                    <a:spcPct val="100000"/>
                  </a:lnSpc>
                  <a:defRPr cap="all"/>
                </a:pPr>
                <a:r>
                  <a:rPr lang="en-GB" b="1" dirty="0" smtClean="0"/>
                  <a:t>BEHAVIOUR POLICY</a:t>
                </a:r>
                <a:endParaRPr lang="en-US" b="1" dirty="0"/>
              </a:p>
            </p:txBody>
          </p:sp>
        </p:grpSp>
        <p:grpSp>
          <p:nvGrpSpPr>
            <p:cNvPr id="59" name="Group 58"/>
            <p:cNvGrpSpPr/>
            <p:nvPr/>
          </p:nvGrpSpPr>
          <p:grpSpPr>
            <a:xfrm>
              <a:off x="8941890" y="4085337"/>
              <a:ext cx="2084919" cy="2509241"/>
              <a:chOff x="6258014" y="3875834"/>
              <a:chExt cx="2084919" cy="2509241"/>
            </a:xfrm>
          </p:grpSpPr>
          <p:grpSp>
            <p:nvGrpSpPr>
              <p:cNvPr id="55" name="Group 54"/>
              <p:cNvGrpSpPr/>
              <p:nvPr/>
            </p:nvGrpSpPr>
            <p:grpSpPr>
              <a:xfrm>
                <a:off x="6605245" y="3875834"/>
                <a:ext cx="1737688" cy="2078959"/>
                <a:chOff x="7142017" y="3875834"/>
                <a:chExt cx="1737688" cy="2078959"/>
              </a:xfrm>
            </p:grpSpPr>
            <p:grpSp>
              <p:nvGrpSpPr>
                <p:cNvPr id="48" name="Group 47"/>
                <p:cNvGrpSpPr/>
                <p:nvPr/>
              </p:nvGrpSpPr>
              <p:grpSpPr>
                <a:xfrm>
                  <a:off x="7290696" y="3875834"/>
                  <a:ext cx="1440330" cy="1440330"/>
                  <a:chOff x="10679669" y="1"/>
                  <a:chExt cx="1440330" cy="1440330"/>
                </a:xfrm>
              </p:grpSpPr>
              <p:sp>
                <p:nvSpPr>
                  <p:cNvPr id="25" name="Oval 24"/>
                  <p:cNvSpPr>
                    <a:spLocks noChangeAspect="1"/>
                  </p:cNvSpPr>
                  <p:nvPr/>
                </p:nvSpPr>
                <p:spPr>
                  <a:xfrm>
                    <a:off x="10679669" y="1"/>
                    <a:ext cx="1440330" cy="1440330"/>
                  </a:xfrm>
                  <a:prstGeom prst="ellipse">
                    <a:avLst/>
                  </a:prstGeom>
                  <a:solidFill>
                    <a:srgbClr val="DC521C"/>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28" name="Rectangle 27" descr="Schoolhouse"/>
                  <p:cNvSpPr/>
                  <p:nvPr/>
                </p:nvSpPr>
                <p:spPr>
                  <a:xfrm>
                    <a:off x="10844061" y="98917"/>
                    <a:ext cx="1104995" cy="1104995"/>
                  </a:xfrm>
                  <a:prstGeom prst="rect">
                    <a:avLst/>
                  </a:prstGeom>
                  <a:blipFill>
                    <a:blip r:embed="rId18" cstate="print">
                      <a:extLst>
                        <a:ext uri="{28A0092B-C50C-407E-A947-70E740481C1C}">
                          <a14:useLocalDpi xmlns:a14="http://schemas.microsoft.com/office/drawing/2010/main" val="0"/>
                        </a:ext>
                        <a:ext uri="{96DAC541-7B7A-43D3-8B79-37D633B846F1}">
                          <asvg:svgBlip xmlns:dgm="http://schemas.openxmlformats.org/drawingml/2006/diagram" xmlns="" xmlns:asvg="http://schemas.microsoft.com/office/drawing/2016/SVG/main" xmlns:lc="http://schemas.openxmlformats.org/drawingml/2006/lockedCanvas" r:embed="rId1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31" name="Rectangle 30"/>
                <p:cNvSpPr/>
                <p:nvPr/>
              </p:nvSpPr>
              <p:spPr>
                <a:xfrm>
                  <a:off x="7142017" y="5308462"/>
                  <a:ext cx="1737688" cy="646331"/>
                </a:xfrm>
                <a:prstGeom prst="rect">
                  <a:avLst/>
                </a:prstGeom>
              </p:spPr>
              <p:txBody>
                <a:bodyPr wrap="square">
                  <a:spAutoFit/>
                </a:bodyPr>
                <a:lstStyle/>
                <a:p>
                  <a:pPr lvl="0" algn="ctr">
                    <a:lnSpc>
                      <a:spcPct val="100000"/>
                    </a:lnSpc>
                    <a:defRPr cap="all"/>
                  </a:pPr>
                  <a:r>
                    <a:rPr lang="en-GB" b="1" dirty="0"/>
                    <a:t>School </a:t>
                  </a:r>
                  <a:r>
                    <a:rPr lang="en-GB" b="1" dirty="0" smtClean="0"/>
                    <a:t>BUILDING</a:t>
                  </a:r>
                  <a:endParaRPr lang="en-US" b="1" dirty="0"/>
                </a:p>
              </p:txBody>
            </p:sp>
          </p:grpSp>
          <p:pic>
            <p:nvPicPr>
              <p:cNvPr id="58" name="Picture 57"/>
              <p:cNvPicPr>
                <a:picLocks noChangeAspect="1"/>
              </p:cNvPicPr>
              <p:nvPr/>
            </p:nvPicPr>
            <p:blipFill>
              <a:blip r:embed="rId20"/>
              <a:stretch>
                <a:fillRect/>
              </a:stretch>
            </p:blipFill>
            <p:spPr>
              <a:xfrm>
                <a:off x="6258014" y="4541966"/>
                <a:ext cx="1453221" cy="1843109"/>
              </a:xfrm>
              <a:prstGeom prst="rect">
                <a:avLst/>
              </a:prstGeom>
            </p:spPr>
          </p:pic>
        </p:grpSp>
      </p:grpSp>
    </p:spTree>
    <p:extLst>
      <p:ext uri="{BB962C8B-B14F-4D97-AF65-F5344CB8AC3E}">
        <p14:creationId xmlns:p14="http://schemas.microsoft.com/office/powerpoint/2010/main" val="35978077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7696</TotalTime>
  <Words>1552</Words>
  <Application>Microsoft Macintosh PowerPoint</Application>
  <PresentationFormat>Custom</PresentationFormat>
  <Paragraphs>142</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WELCOME BACK!</vt:lpstr>
      <vt:lpstr>PowerPoint Presentation</vt:lpstr>
      <vt:lpstr>PowerPoint Presentation</vt:lpstr>
      <vt:lpstr>All change.</vt:lpstr>
      <vt:lpstr>Which feelings  have you experienced? </vt:lpstr>
      <vt:lpstr>Which feelings  have you experienced? </vt:lpstr>
      <vt:lpstr>Whatever you’re feeling, this is normal. </vt:lpstr>
      <vt:lpstr>What might be different?</vt:lpstr>
      <vt:lpstr>PowerPoint Presentation</vt:lpstr>
      <vt:lpstr>PowerPoint Presentation</vt:lpstr>
      <vt:lpstr>PowerPoint Presentation</vt:lpstr>
      <vt:lpstr>PowerPoint Presentation</vt:lpstr>
      <vt:lpstr>PowerPoint Presentation</vt:lpstr>
      <vt:lpstr>PowerPoint Presentation</vt:lpstr>
      <vt:lpstr>Thank you 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Monique Jhass</dc:creator>
  <cp:lastModifiedBy>Alex</cp:lastModifiedBy>
  <cp:revision>114</cp:revision>
  <dcterms:created xsi:type="dcterms:W3CDTF">2020-08-22T18:41:43Z</dcterms:created>
  <dcterms:modified xsi:type="dcterms:W3CDTF">2020-09-01T12:10:38Z</dcterms:modified>
</cp:coreProperties>
</file>